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781" r:id="rId5"/>
    <p:sldId id="775" r:id="rId6"/>
    <p:sldId id="773" r:id="rId7"/>
    <p:sldId id="623" r:id="rId8"/>
    <p:sldId id="777" r:id="rId9"/>
    <p:sldId id="746" r:id="rId10"/>
    <p:sldId id="779" r:id="rId11"/>
    <p:sldId id="778" r:id="rId12"/>
    <p:sldId id="691" r:id="rId13"/>
    <p:sldId id="662" r:id="rId14"/>
    <p:sldId id="720" r:id="rId15"/>
    <p:sldId id="776" r:id="rId16"/>
    <p:sldId id="668" r:id="rId17"/>
    <p:sldId id="624" r:id="rId18"/>
    <p:sldId id="770" r:id="rId19"/>
    <p:sldId id="780" r:id="rId20"/>
    <p:sldId id="260" r:id="rId21"/>
    <p:sldId id="261" r:id="rId22"/>
    <p:sldId id="262" r:id="rId23"/>
    <p:sldId id="263" r:id="rId24"/>
    <p:sldId id="656" r:id="rId25"/>
    <p:sldId id="782" r:id="rId26"/>
  </p:sldIdLst>
  <p:sldSz cx="12192000" cy="6858000"/>
  <p:notesSz cx="6858000" cy="91440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2831"/>
    <a:srgbClr val="000000"/>
    <a:srgbClr val="171717"/>
    <a:srgbClr val="FFFFFF"/>
    <a:srgbClr val="765947"/>
    <a:srgbClr val="0C0C0C"/>
    <a:srgbClr val="111111"/>
    <a:srgbClr val="2DC8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9" autoAdjust="0"/>
    <p:restoredTop sz="88403" autoAdjust="0"/>
  </p:normalViewPr>
  <p:slideViewPr>
    <p:cSldViewPr snapToGrid="0">
      <p:cViewPr varScale="1">
        <p:scale>
          <a:sx n="78" d="100"/>
          <a:sy n="78" d="100"/>
        </p:scale>
        <p:origin x="101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2" d="100"/>
          <a:sy n="72" d="100"/>
        </p:scale>
        <p:origin x="423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BA272D3-30FC-43A0-83CF-18D5B5316B5D}" type="datetimeFigureOut">
              <a:rPr lang="en-US"/>
              <a:pPr>
                <a:defRPr/>
              </a:pPr>
              <a:t>12/8/21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47918C-4F0A-49EF-A20B-201898CC86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43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82C8D72E-EEB5-4B5F-8052-E806DEDFCD5B}" type="datetimeFigureOut">
              <a:rPr lang="en-US"/>
              <a:pPr>
                <a:defRPr/>
              </a:pPr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37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BE89B0E0-5AAF-4633-8D12-0930883A5E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353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Google Shape;3121;g5582dc5976_1_894:notes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42" name="Google Shape;3122;g5582dc5976_1_894:notes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3611229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948EEE-013D-4318-9227-75F1839C537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68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docs.google.com</a:t>
            </a:r>
            <a:r>
              <a:rPr lang="en-GB" dirty="0"/>
              <a:t>/document/d/1behL53F4IJWH4XoHMYvmxR9_jYny5xDI5SQ9fIGAHN0/</a:t>
            </a:r>
            <a:r>
              <a:rPr lang="en-GB" dirty="0" err="1"/>
              <a:t>edit?usp</a:t>
            </a:r>
            <a:r>
              <a:rPr lang="en-GB" dirty="0"/>
              <a:t>=sharing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9B0E0-5AAF-4633-8D12-0930883A5E1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74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163b27fc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163b27fc7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f163b27fc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i-FI"/>
              <a:t>17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163b27fc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163b27fc7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163b27fc7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i-FI"/>
              <a:t>18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163b27fc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163b27fc7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f163b27fc7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i-FI"/>
              <a:t>19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163b27fc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163b27fc7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f163b27fc7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i-FI"/>
              <a:t>20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E89B0E0-5AAF-4633-8D12-0930883A5E1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80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Google Shape;3121;g5582dc5976_1_894:notes"/>
          <p:cNvSpPr>
            <a:spLocks noGrp="1" noRot="1" noChangeAspect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6 w 120000"/>
              <a:gd name="T3" fmla="*/ 0 h 120000"/>
              <a:gd name="T4" fmla="*/ 2147483646 w 120000"/>
              <a:gd name="T5" fmla="*/ 2147483646 h 120000"/>
              <a:gd name="T6" fmla="*/ 0 w 120000"/>
              <a:gd name="T7" fmla="*/ 2147483646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42" name="Google Shape;3122;g5582dc5976_1_894:notes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fi-FI" altLang="fi-FI"/>
          </a:p>
        </p:txBody>
      </p:sp>
    </p:spTree>
    <p:extLst>
      <p:ext uri="{BB962C8B-B14F-4D97-AF65-F5344CB8AC3E}">
        <p14:creationId xmlns:p14="http://schemas.microsoft.com/office/powerpoint/2010/main" val="714385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948EEE-013D-4318-9227-75F1839C537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24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281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Backend is Google Cloud Platform (GCP) for </a:t>
            </a:r>
            <a:r>
              <a:rPr lang="en" dirty="0">
                <a:solidFill>
                  <a:srgbClr val="3500D3"/>
                </a:solidFill>
              </a:rPr>
              <a:t>reliability and scalability.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9B0E0-5AAF-4633-8D12-0930883A5E12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24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Present from bottom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89B0E0-5AAF-4633-8D12-0930883A5E1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09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948EEE-013D-4318-9227-75F1839C537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4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b="1" dirty="0"/>
              <a:t>Green </a:t>
            </a:r>
            <a:r>
              <a:rPr lang="fi-FI" b="1" dirty="0" err="1"/>
              <a:t>can</a:t>
            </a:r>
            <a:r>
              <a:rPr lang="fi-FI" b="1" dirty="0"/>
              <a:t> </a:t>
            </a:r>
            <a:r>
              <a:rPr lang="fi-FI" b="1" dirty="0" err="1"/>
              <a:t>be</a:t>
            </a:r>
            <a:r>
              <a:rPr lang="fi-FI" b="1" dirty="0"/>
              <a:t> </a:t>
            </a:r>
            <a:r>
              <a:rPr lang="fi-FI" b="1" dirty="0" err="1"/>
              <a:t>accessed</a:t>
            </a:r>
            <a:r>
              <a:rPr lang="fi-FI" b="1" dirty="0"/>
              <a:t> </a:t>
            </a:r>
            <a:r>
              <a:rPr lang="fi-FI" b="1" dirty="0" err="1"/>
              <a:t>by</a:t>
            </a:r>
            <a:r>
              <a:rPr lang="fi-FI" b="1" dirty="0"/>
              <a:t> </a:t>
            </a:r>
            <a:r>
              <a:rPr lang="fi-FI" b="1" dirty="0" err="1"/>
              <a:t>local</a:t>
            </a:r>
            <a:r>
              <a:rPr lang="fi-FI" b="1" dirty="0"/>
              <a:t> </a:t>
            </a:r>
            <a:r>
              <a:rPr lang="fi-FI" b="1" dirty="0" err="1"/>
              <a:t>computer</a:t>
            </a:r>
            <a:r>
              <a:rPr lang="fi-FI" b="1" dirty="0"/>
              <a:t> </a:t>
            </a:r>
            <a:r>
              <a:rPr lang="fi-FI" b="1" dirty="0" err="1"/>
              <a:t>using</a:t>
            </a:r>
            <a:r>
              <a:rPr lang="fi-FI" b="1" dirty="0"/>
              <a:t> </a:t>
            </a:r>
            <a:r>
              <a:rPr lang="fi-FI" b="1" dirty="0" err="1"/>
              <a:t>gsutil</a:t>
            </a:r>
            <a:endParaRPr lang="fi-FI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948EEE-013D-4318-9227-75F1839C537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62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948EEE-013D-4318-9227-75F1839C537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0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6695" indent="-226695"/>
            <a:r>
              <a:rPr lang="en-GB" sz="1200" dirty="0">
                <a:solidFill>
                  <a:srgbClr val="3500D3"/>
                </a:solidFill>
              </a:rPr>
              <a:t>Two-factor authentication strengthens the security of computer accounts by requiring a second authentication method</a:t>
            </a:r>
          </a:p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948EEE-013D-4318-9227-75F1839C537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64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olidFill>
                  <a:srgbClr val="3500D3"/>
                </a:solidFill>
              </a:rPr>
              <a:t>we are trying to reduce main cost this</a:t>
            </a:r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948EEE-013D-4318-9227-75F1839C537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049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A00701-07F0-412E-A587-6ED73E9E6A33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06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C65921-3E0F-4B2A-8813-F646BB8CCE40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77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7D35C9-9863-489A-8DAC-7E82DD70C77C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98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EB25C9-852E-4584-897B-C4642C7DBE9C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52225" y="6370638"/>
            <a:ext cx="430213" cy="249237"/>
          </a:xfrm>
          <a:prstGeom prst="rect">
            <a:avLst/>
          </a:prstGeom>
        </p:spPr>
        <p:txBody>
          <a:bodyPr/>
          <a:lstStyle>
            <a:lvl1pPr defTabSz="914377">
              <a:lnSpc>
                <a:spcPct val="100000"/>
              </a:lnSpc>
              <a:spcBef>
                <a:spcPts val="0"/>
              </a:spcBef>
              <a:defRPr>
                <a:latin typeface="Calibri" charset="0"/>
              </a:defRPr>
            </a:lvl1pPr>
          </a:lstStyle>
          <a:p>
            <a:pPr>
              <a:defRPr/>
            </a:pPr>
            <a:fld id="{5B802720-5D5B-4A46-B0E1-76D2651BC41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2550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6CAF30-89EC-47CE-8122-E8715B31DB65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33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588655" y="1641762"/>
            <a:ext cx="5448300" cy="3568700"/>
          </a:xfrm>
          <a:custGeom>
            <a:avLst/>
            <a:gdLst>
              <a:gd name="connsiteX0" fmla="*/ 0 w 5448300"/>
              <a:gd name="connsiteY0" fmla="*/ 0 h 3568700"/>
              <a:gd name="connsiteX1" fmla="*/ 5448300 w 5448300"/>
              <a:gd name="connsiteY1" fmla="*/ 0 h 3568700"/>
              <a:gd name="connsiteX2" fmla="*/ 5448300 w 5448300"/>
              <a:gd name="connsiteY2" fmla="*/ 2283 h 3568700"/>
              <a:gd name="connsiteX3" fmla="*/ 4535070 w 5448300"/>
              <a:gd name="connsiteY3" fmla="*/ 1784350 h 3568700"/>
              <a:gd name="connsiteX4" fmla="*/ 5448300 w 5448300"/>
              <a:gd name="connsiteY4" fmla="*/ 3566417 h 3568700"/>
              <a:gd name="connsiteX5" fmla="*/ 5448300 w 5448300"/>
              <a:gd name="connsiteY5" fmla="*/ 3568700 h 3568700"/>
              <a:gd name="connsiteX6" fmla="*/ 0 w 5448300"/>
              <a:gd name="connsiteY6" fmla="*/ 3568700 h 3568700"/>
              <a:gd name="connsiteX7" fmla="*/ 0 w 5448300"/>
              <a:gd name="connsiteY7" fmla="*/ 3566417 h 3568700"/>
              <a:gd name="connsiteX8" fmla="*/ 913230 w 5448300"/>
              <a:gd name="connsiteY8" fmla="*/ 1784350 h 3568700"/>
              <a:gd name="connsiteX9" fmla="*/ 0 w 5448300"/>
              <a:gd name="connsiteY9" fmla="*/ 2283 h 35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48300" h="3568700">
                <a:moveTo>
                  <a:pt x="0" y="0"/>
                </a:moveTo>
                <a:lnTo>
                  <a:pt x="5448300" y="0"/>
                </a:lnTo>
                <a:lnTo>
                  <a:pt x="5448300" y="2283"/>
                </a:lnTo>
                <a:lnTo>
                  <a:pt x="4535070" y="1784350"/>
                </a:lnTo>
                <a:lnTo>
                  <a:pt x="5448300" y="3566417"/>
                </a:lnTo>
                <a:lnTo>
                  <a:pt x="5448300" y="3568700"/>
                </a:lnTo>
                <a:lnTo>
                  <a:pt x="0" y="3568700"/>
                </a:lnTo>
                <a:lnTo>
                  <a:pt x="0" y="3566417"/>
                </a:lnTo>
                <a:lnTo>
                  <a:pt x="913230" y="1784350"/>
                </a:lnTo>
                <a:lnTo>
                  <a:pt x="0" y="22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en-US" sz="1351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F0ACE2-7CFE-453A-9700-D82EC49BBC2F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508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2438397" y="0"/>
            <a:ext cx="9753603" cy="6959600"/>
          </a:xfrm>
          <a:custGeom>
            <a:avLst/>
            <a:gdLst>
              <a:gd name="connsiteX0" fmla="*/ 0 w 9753602"/>
              <a:gd name="connsiteY0" fmla="*/ 0 h 7886700"/>
              <a:gd name="connsiteX1" fmla="*/ 9753602 w 9753602"/>
              <a:gd name="connsiteY1" fmla="*/ 0 h 7886700"/>
              <a:gd name="connsiteX2" fmla="*/ 9753602 w 9753602"/>
              <a:gd name="connsiteY2" fmla="*/ 7886700 h 7886700"/>
              <a:gd name="connsiteX3" fmla="*/ 0 w 9753602"/>
              <a:gd name="connsiteY3" fmla="*/ 7886700 h 7886700"/>
              <a:gd name="connsiteX0" fmla="*/ 0 w 9753602"/>
              <a:gd name="connsiteY0" fmla="*/ 0 h 7886700"/>
              <a:gd name="connsiteX1" fmla="*/ 9753602 w 9753602"/>
              <a:gd name="connsiteY1" fmla="*/ 0 h 7886700"/>
              <a:gd name="connsiteX2" fmla="*/ 9753602 w 9753602"/>
              <a:gd name="connsiteY2" fmla="*/ 7886700 h 7886700"/>
              <a:gd name="connsiteX3" fmla="*/ 0 w 9753602"/>
              <a:gd name="connsiteY3" fmla="*/ 0 h 7886700"/>
              <a:gd name="connsiteX0" fmla="*/ 0 w 9753602"/>
              <a:gd name="connsiteY0" fmla="*/ 0 h 7886700"/>
              <a:gd name="connsiteX1" fmla="*/ 9753602 w 9753602"/>
              <a:gd name="connsiteY1" fmla="*/ 0 h 7886700"/>
              <a:gd name="connsiteX2" fmla="*/ 9753602 w 9753602"/>
              <a:gd name="connsiteY2" fmla="*/ 6959600 h 7886700"/>
              <a:gd name="connsiteX3" fmla="*/ 9753602 w 9753602"/>
              <a:gd name="connsiteY3" fmla="*/ 7886700 h 7886700"/>
              <a:gd name="connsiteX4" fmla="*/ 0 w 9753602"/>
              <a:gd name="connsiteY4" fmla="*/ 0 h 7886700"/>
              <a:gd name="connsiteX0" fmla="*/ 0 w 9753602"/>
              <a:gd name="connsiteY0" fmla="*/ 0 h 6959600"/>
              <a:gd name="connsiteX1" fmla="*/ 9753602 w 9753602"/>
              <a:gd name="connsiteY1" fmla="*/ 0 h 6959600"/>
              <a:gd name="connsiteX2" fmla="*/ 9753602 w 9753602"/>
              <a:gd name="connsiteY2" fmla="*/ 6959600 h 6959600"/>
              <a:gd name="connsiteX3" fmla="*/ 0 w 9753602"/>
              <a:gd name="connsiteY3" fmla="*/ 0 h 695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3602" h="6959600">
                <a:moveTo>
                  <a:pt x="0" y="0"/>
                </a:moveTo>
                <a:lnTo>
                  <a:pt x="9753602" y="0"/>
                </a:lnTo>
                <a:lnTo>
                  <a:pt x="9753602" y="69596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717552" cy="3736267"/>
          </a:xfrm>
          <a:custGeom>
            <a:avLst/>
            <a:gdLst>
              <a:gd name="connsiteX0" fmla="*/ 0 w 6717552"/>
              <a:gd name="connsiteY0" fmla="*/ 0 h 3736267"/>
              <a:gd name="connsiteX1" fmla="*/ 6717552 w 6717552"/>
              <a:gd name="connsiteY1" fmla="*/ 0 h 3736267"/>
              <a:gd name="connsiteX2" fmla="*/ 6207472 w 6717552"/>
              <a:gd name="connsiteY2" fmla="*/ 293160 h 3736267"/>
              <a:gd name="connsiteX3" fmla="*/ 0 w 6717552"/>
              <a:gd name="connsiteY3" fmla="*/ 3736267 h 373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7552" h="3736267">
                <a:moveTo>
                  <a:pt x="0" y="0"/>
                </a:moveTo>
                <a:lnTo>
                  <a:pt x="6717552" y="0"/>
                </a:lnTo>
                <a:lnTo>
                  <a:pt x="6207472" y="293160"/>
                </a:lnTo>
                <a:lnTo>
                  <a:pt x="0" y="37362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E863CD-C703-48DE-9024-DE12134E56E5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1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962775"/>
          </a:xfrm>
          <a:prstGeom prst="rect">
            <a:avLst/>
          </a:prstGeom>
          <a:pattFill prst="ltUpDiag">
            <a:fgClr>
              <a:schemeClr val="accent1">
                <a:lumMod val="50000"/>
              </a:schemeClr>
            </a:fgClr>
            <a:bgClr>
              <a:schemeClr val="tx1">
                <a:lumMod val="90000"/>
                <a:lumOff val="1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  <p:sp>
        <p:nvSpPr>
          <p:cNvPr id="29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2438401" y="2014091"/>
            <a:ext cx="9753601" cy="4951824"/>
          </a:xfrm>
          <a:custGeom>
            <a:avLst/>
            <a:gdLst>
              <a:gd name="connsiteX0" fmla="*/ 9753601 w 9753601"/>
              <a:gd name="connsiteY0" fmla="*/ 0 h 4951824"/>
              <a:gd name="connsiteX1" fmla="*/ 9753601 w 9753601"/>
              <a:gd name="connsiteY1" fmla="*/ 4906476 h 4951824"/>
              <a:gd name="connsiteX2" fmla="*/ 9748420 w 9753601"/>
              <a:gd name="connsiteY2" fmla="*/ 4951824 h 4951824"/>
              <a:gd name="connsiteX3" fmla="*/ 0 w 9753601"/>
              <a:gd name="connsiteY3" fmla="*/ 4951824 h 4951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53601" h="4951824">
                <a:moveTo>
                  <a:pt x="9753601" y="0"/>
                </a:moveTo>
                <a:lnTo>
                  <a:pt x="9753601" y="4906476"/>
                </a:lnTo>
                <a:lnTo>
                  <a:pt x="9748420" y="4951824"/>
                </a:lnTo>
                <a:lnTo>
                  <a:pt x="0" y="495182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3" y="3310820"/>
            <a:ext cx="6717555" cy="3651542"/>
          </a:xfrm>
          <a:custGeom>
            <a:avLst/>
            <a:gdLst>
              <a:gd name="connsiteX0" fmla="*/ 0 w 6717554"/>
              <a:gd name="connsiteY0" fmla="*/ 0 h 3651542"/>
              <a:gd name="connsiteX1" fmla="*/ 6717554 w 6717554"/>
              <a:gd name="connsiteY1" fmla="*/ 3651542 h 3651542"/>
              <a:gd name="connsiteX2" fmla="*/ 0 w 6717554"/>
              <a:gd name="connsiteY2" fmla="*/ 3651542 h 365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17554" h="3651542">
                <a:moveTo>
                  <a:pt x="0" y="0"/>
                </a:moveTo>
                <a:lnTo>
                  <a:pt x="6717554" y="3651542"/>
                </a:lnTo>
                <a:lnTo>
                  <a:pt x="0" y="36515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rtlCol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6"/>
          </p:nvPr>
        </p:nvSpPr>
        <p:spPr>
          <a:xfrm>
            <a:off x="169863" y="627221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EFEC9C-3A35-45FF-B3BD-51B32E6EECBD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7"/>
          </p:nvPr>
        </p:nvSpPr>
        <p:spPr>
          <a:xfrm>
            <a:off x="3370263" y="6272213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309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25777" y="-1"/>
            <a:ext cx="2637924" cy="2209553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107542" y="-1"/>
            <a:ext cx="8084457" cy="6858001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A13BB-3535-403F-BBE6-9135FB357B84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329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423301" y="2095500"/>
            <a:ext cx="4558737" cy="2996008"/>
          </a:xfrm>
          <a:custGeom>
            <a:avLst/>
            <a:gdLst>
              <a:gd name="connsiteX0" fmla="*/ 0 w 5448300"/>
              <a:gd name="connsiteY0" fmla="*/ 0 h 3568700"/>
              <a:gd name="connsiteX1" fmla="*/ 5448300 w 5448300"/>
              <a:gd name="connsiteY1" fmla="*/ 0 h 3568700"/>
              <a:gd name="connsiteX2" fmla="*/ 5448300 w 5448300"/>
              <a:gd name="connsiteY2" fmla="*/ 2283 h 3568700"/>
              <a:gd name="connsiteX3" fmla="*/ 4535070 w 5448300"/>
              <a:gd name="connsiteY3" fmla="*/ 1784350 h 3568700"/>
              <a:gd name="connsiteX4" fmla="*/ 5448300 w 5448300"/>
              <a:gd name="connsiteY4" fmla="*/ 3566417 h 3568700"/>
              <a:gd name="connsiteX5" fmla="*/ 5448300 w 5448300"/>
              <a:gd name="connsiteY5" fmla="*/ 3568700 h 3568700"/>
              <a:gd name="connsiteX6" fmla="*/ 0 w 5448300"/>
              <a:gd name="connsiteY6" fmla="*/ 3568700 h 3568700"/>
              <a:gd name="connsiteX7" fmla="*/ 0 w 5448300"/>
              <a:gd name="connsiteY7" fmla="*/ 3566417 h 3568700"/>
              <a:gd name="connsiteX8" fmla="*/ 913230 w 5448300"/>
              <a:gd name="connsiteY8" fmla="*/ 1784350 h 3568700"/>
              <a:gd name="connsiteX9" fmla="*/ 0 w 5448300"/>
              <a:gd name="connsiteY9" fmla="*/ 2283 h 3568700"/>
              <a:gd name="connsiteX0" fmla="*/ 0 w 5448300"/>
              <a:gd name="connsiteY0" fmla="*/ 0 h 3568700"/>
              <a:gd name="connsiteX1" fmla="*/ 5448300 w 5448300"/>
              <a:gd name="connsiteY1" fmla="*/ 0 h 3568700"/>
              <a:gd name="connsiteX2" fmla="*/ 5411994 w 5448300"/>
              <a:gd name="connsiteY2" fmla="*/ 11360 h 3568700"/>
              <a:gd name="connsiteX3" fmla="*/ 4535070 w 5448300"/>
              <a:gd name="connsiteY3" fmla="*/ 1784350 h 3568700"/>
              <a:gd name="connsiteX4" fmla="*/ 5448300 w 5448300"/>
              <a:gd name="connsiteY4" fmla="*/ 3566417 h 3568700"/>
              <a:gd name="connsiteX5" fmla="*/ 5448300 w 5448300"/>
              <a:gd name="connsiteY5" fmla="*/ 3568700 h 3568700"/>
              <a:gd name="connsiteX6" fmla="*/ 0 w 5448300"/>
              <a:gd name="connsiteY6" fmla="*/ 3568700 h 3568700"/>
              <a:gd name="connsiteX7" fmla="*/ 0 w 5448300"/>
              <a:gd name="connsiteY7" fmla="*/ 3566417 h 3568700"/>
              <a:gd name="connsiteX8" fmla="*/ 913230 w 5448300"/>
              <a:gd name="connsiteY8" fmla="*/ 1784350 h 3568700"/>
              <a:gd name="connsiteX9" fmla="*/ 0 w 5448300"/>
              <a:gd name="connsiteY9" fmla="*/ 2283 h 3568700"/>
              <a:gd name="connsiteX10" fmla="*/ 0 w 5448300"/>
              <a:gd name="connsiteY10" fmla="*/ 0 h 3568700"/>
              <a:gd name="connsiteX0" fmla="*/ 0 w 5448300"/>
              <a:gd name="connsiteY0" fmla="*/ 0 h 3568700"/>
              <a:gd name="connsiteX1" fmla="*/ 5448300 w 5448300"/>
              <a:gd name="connsiteY1" fmla="*/ 0 h 3568700"/>
              <a:gd name="connsiteX2" fmla="*/ 5411994 w 5448300"/>
              <a:gd name="connsiteY2" fmla="*/ 11360 h 3568700"/>
              <a:gd name="connsiteX3" fmla="*/ 4535070 w 5448300"/>
              <a:gd name="connsiteY3" fmla="*/ 1784350 h 3568700"/>
              <a:gd name="connsiteX4" fmla="*/ 5448300 w 5448300"/>
              <a:gd name="connsiteY4" fmla="*/ 3566417 h 3568700"/>
              <a:gd name="connsiteX5" fmla="*/ 0 w 5448300"/>
              <a:gd name="connsiteY5" fmla="*/ 3568700 h 3568700"/>
              <a:gd name="connsiteX6" fmla="*/ 0 w 5448300"/>
              <a:gd name="connsiteY6" fmla="*/ 3566417 h 3568700"/>
              <a:gd name="connsiteX7" fmla="*/ 913230 w 5448300"/>
              <a:gd name="connsiteY7" fmla="*/ 1784350 h 3568700"/>
              <a:gd name="connsiteX8" fmla="*/ 0 w 5448300"/>
              <a:gd name="connsiteY8" fmla="*/ 2283 h 3568700"/>
              <a:gd name="connsiteX9" fmla="*/ 0 w 5448300"/>
              <a:gd name="connsiteY9" fmla="*/ 0 h 3568700"/>
              <a:gd name="connsiteX0" fmla="*/ 0 w 5448300"/>
              <a:gd name="connsiteY0" fmla="*/ 0 h 3568700"/>
              <a:gd name="connsiteX1" fmla="*/ 5448300 w 5448300"/>
              <a:gd name="connsiteY1" fmla="*/ 0 h 3568700"/>
              <a:gd name="connsiteX2" fmla="*/ 5411994 w 5448300"/>
              <a:gd name="connsiteY2" fmla="*/ 11360 h 3568700"/>
              <a:gd name="connsiteX3" fmla="*/ 4535070 w 5448300"/>
              <a:gd name="connsiteY3" fmla="*/ 1784350 h 3568700"/>
              <a:gd name="connsiteX4" fmla="*/ 5411994 w 5448300"/>
              <a:gd name="connsiteY4" fmla="*/ 3557340 h 3568700"/>
              <a:gd name="connsiteX5" fmla="*/ 0 w 5448300"/>
              <a:gd name="connsiteY5" fmla="*/ 3568700 h 3568700"/>
              <a:gd name="connsiteX6" fmla="*/ 0 w 5448300"/>
              <a:gd name="connsiteY6" fmla="*/ 3566417 h 3568700"/>
              <a:gd name="connsiteX7" fmla="*/ 913230 w 5448300"/>
              <a:gd name="connsiteY7" fmla="*/ 1784350 h 3568700"/>
              <a:gd name="connsiteX8" fmla="*/ 0 w 5448300"/>
              <a:gd name="connsiteY8" fmla="*/ 2283 h 3568700"/>
              <a:gd name="connsiteX9" fmla="*/ 0 w 5448300"/>
              <a:gd name="connsiteY9" fmla="*/ 0 h 3568700"/>
              <a:gd name="connsiteX0" fmla="*/ 0 w 5448300"/>
              <a:gd name="connsiteY0" fmla="*/ 0 h 3568700"/>
              <a:gd name="connsiteX1" fmla="*/ 5448300 w 5448300"/>
              <a:gd name="connsiteY1" fmla="*/ 0 h 3568700"/>
              <a:gd name="connsiteX2" fmla="*/ 4535070 w 5448300"/>
              <a:gd name="connsiteY2" fmla="*/ 1784350 h 3568700"/>
              <a:gd name="connsiteX3" fmla="*/ 5411994 w 5448300"/>
              <a:gd name="connsiteY3" fmla="*/ 3557340 h 3568700"/>
              <a:gd name="connsiteX4" fmla="*/ 0 w 5448300"/>
              <a:gd name="connsiteY4" fmla="*/ 3568700 h 3568700"/>
              <a:gd name="connsiteX5" fmla="*/ 0 w 5448300"/>
              <a:gd name="connsiteY5" fmla="*/ 3566417 h 3568700"/>
              <a:gd name="connsiteX6" fmla="*/ 913230 w 5448300"/>
              <a:gd name="connsiteY6" fmla="*/ 1784350 h 3568700"/>
              <a:gd name="connsiteX7" fmla="*/ 0 w 5448300"/>
              <a:gd name="connsiteY7" fmla="*/ 2283 h 3568700"/>
              <a:gd name="connsiteX8" fmla="*/ 0 w 5448300"/>
              <a:gd name="connsiteY8" fmla="*/ 0 h 3568700"/>
              <a:gd name="connsiteX0" fmla="*/ 0 w 5430147"/>
              <a:gd name="connsiteY0" fmla="*/ 0 h 3568700"/>
              <a:gd name="connsiteX1" fmla="*/ 5430147 w 5430147"/>
              <a:gd name="connsiteY1" fmla="*/ 0 h 3568700"/>
              <a:gd name="connsiteX2" fmla="*/ 4535070 w 5430147"/>
              <a:gd name="connsiteY2" fmla="*/ 1784350 h 3568700"/>
              <a:gd name="connsiteX3" fmla="*/ 5411994 w 5430147"/>
              <a:gd name="connsiteY3" fmla="*/ 3557340 h 3568700"/>
              <a:gd name="connsiteX4" fmla="*/ 0 w 5430147"/>
              <a:gd name="connsiteY4" fmla="*/ 3568700 h 3568700"/>
              <a:gd name="connsiteX5" fmla="*/ 0 w 5430147"/>
              <a:gd name="connsiteY5" fmla="*/ 3566417 h 3568700"/>
              <a:gd name="connsiteX6" fmla="*/ 913230 w 5430147"/>
              <a:gd name="connsiteY6" fmla="*/ 1784350 h 3568700"/>
              <a:gd name="connsiteX7" fmla="*/ 0 w 5430147"/>
              <a:gd name="connsiteY7" fmla="*/ 2283 h 3568700"/>
              <a:gd name="connsiteX8" fmla="*/ 0 w 5430147"/>
              <a:gd name="connsiteY8" fmla="*/ 0 h 35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30147" h="3568700">
                <a:moveTo>
                  <a:pt x="0" y="0"/>
                </a:moveTo>
                <a:lnTo>
                  <a:pt x="5430147" y="0"/>
                </a:lnTo>
                <a:lnTo>
                  <a:pt x="4535070" y="1784350"/>
                </a:lnTo>
                <a:lnTo>
                  <a:pt x="5411994" y="3557340"/>
                </a:lnTo>
                <a:lnTo>
                  <a:pt x="0" y="3568700"/>
                </a:lnTo>
                <a:lnTo>
                  <a:pt x="0" y="3566417"/>
                </a:lnTo>
                <a:lnTo>
                  <a:pt x="913230" y="1784350"/>
                </a:lnTo>
                <a:lnTo>
                  <a:pt x="0" y="228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en-US" sz="1351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56A321-AA92-492F-8294-C68B316DA56E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15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3628215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D23CD-62BB-4545-ACF6-15728062B789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26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5D0D2B-F740-475A-81E8-E0BEE9ADA7A9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668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5270502" y="0"/>
            <a:ext cx="6921500" cy="6858000"/>
          </a:xfrm>
          <a:prstGeom prst="parallelogram">
            <a:avLst>
              <a:gd name="adj" fmla="val 30138"/>
            </a:avLst>
          </a:prstGeo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D060B-FAE7-4B9E-A5CC-C988038D09DC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7982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36503" cy="6858000"/>
          </a:xfrm>
          <a:custGeom>
            <a:avLst/>
            <a:gdLst>
              <a:gd name="connsiteX0" fmla="*/ 0 w 6036502"/>
              <a:gd name="connsiteY0" fmla="*/ 0 h 6858000"/>
              <a:gd name="connsiteX1" fmla="*/ 6036502 w 6036502"/>
              <a:gd name="connsiteY1" fmla="*/ 0 h 6858000"/>
              <a:gd name="connsiteX2" fmla="*/ 3954266 w 6036502"/>
              <a:gd name="connsiteY2" fmla="*/ 6814493 h 6858000"/>
              <a:gd name="connsiteX3" fmla="*/ 3954266 w 6036502"/>
              <a:gd name="connsiteY3" fmla="*/ 6858000 h 6858000"/>
              <a:gd name="connsiteX4" fmla="*/ 0 w 603650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36502" h="6858000">
                <a:moveTo>
                  <a:pt x="0" y="0"/>
                </a:moveTo>
                <a:lnTo>
                  <a:pt x="6036502" y="0"/>
                </a:lnTo>
                <a:lnTo>
                  <a:pt x="3954266" y="6814493"/>
                </a:lnTo>
                <a:lnTo>
                  <a:pt x="395426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2" y="444485"/>
            <a:ext cx="5205271" cy="13208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DC128-5489-4BB8-BE0D-18489B450E4C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53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-1"/>
            <a:ext cx="3701143" cy="3868075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3701141" y="3846287"/>
            <a:ext cx="8490859" cy="3011714"/>
          </a:xfrm>
          <a:solidFill>
            <a:schemeClr val="bg1">
              <a:lumMod val="8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lIns="0" tIns="0" rIns="0" bIns="0" rtlCol="0" anchor="ctr">
            <a:normAutofit/>
          </a:bodyPr>
          <a:lstStyle>
            <a:lvl1pPr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9C6732-E9BF-422A-B090-1D475E984E88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554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658154"/>
            <a:ext cx="5168899" cy="444500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2ACA51-6BF1-4F57-B51E-E7C68B8402FE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096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6137954" y="2042884"/>
            <a:ext cx="2886569" cy="3302378"/>
          </a:xfrm>
          <a:solidFill>
            <a:schemeClr val="bg1">
              <a:lumMod val="8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38328" y="2042884"/>
            <a:ext cx="2886569" cy="3302378"/>
          </a:xfrm>
          <a:solidFill>
            <a:schemeClr val="bg1">
              <a:lumMod val="8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A998E-D9E3-4358-9B93-209E96A93759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6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221059" y="2095500"/>
            <a:ext cx="2692400" cy="2692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749801" y="2095500"/>
            <a:ext cx="2692400" cy="2692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278543" y="2095500"/>
            <a:ext cx="2692400" cy="2692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01CE0-298E-40A1-87D0-642C2886653E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130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857181" y="2064384"/>
            <a:ext cx="2298512" cy="158398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lIns="0" tIns="0" rIns="0" bIns="0" rtlCol="0" anchor="ctr">
            <a:normAutofit/>
          </a:bodyPr>
          <a:lstStyle>
            <a:lvl1pPr algn="ctr"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3614575" y="2064384"/>
            <a:ext cx="2298512" cy="158398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lIns="0" tIns="0" rIns="0" bIns="0" rtlCol="0" anchor="ctr">
            <a:normAutofit/>
          </a:bodyPr>
          <a:lstStyle>
            <a:lvl1pPr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6371967" y="2064384"/>
            <a:ext cx="2298512" cy="158398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lIns="0" tIns="0" rIns="0" bIns="0" rtlCol="0" anchor="ctr">
            <a:normAutofit/>
          </a:bodyPr>
          <a:lstStyle>
            <a:lvl1pPr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6"/>
          </p:nvPr>
        </p:nvSpPr>
        <p:spPr>
          <a:xfrm>
            <a:off x="9126947" y="2064384"/>
            <a:ext cx="2298512" cy="1583980"/>
          </a:xfrm>
          <a:prstGeom prst="parallelogram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txBody>
          <a:bodyPr lIns="0" tIns="0" rIns="0" bIns="0" rtlCol="0" anchor="ctr">
            <a:normAutofit/>
          </a:bodyPr>
          <a:lstStyle>
            <a:lvl1pPr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E2E0F-64CB-489C-9F32-1AE270BA1AB8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781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" y="1536702"/>
            <a:ext cx="2461635" cy="2660869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111127" y="1536702"/>
            <a:ext cx="2465560" cy="2660869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9730631" y="4197133"/>
            <a:ext cx="2465560" cy="2660869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3623343" y="4197133"/>
            <a:ext cx="2465560" cy="2660869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E4A213-2DDB-416C-BB7F-F73388AC1BE0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591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932110" y="2211919"/>
            <a:ext cx="2593659" cy="2423199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736073" y="2211919"/>
            <a:ext cx="2593659" cy="2423199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030505" y="2211919"/>
            <a:ext cx="2593659" cy="2423199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F68F6-C9AC-4639-A95A-986A983E1652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855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46251" y="0"/>
            <a:ext cx="6911664" cy="6858000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8EEF0-31FE-48BD-8761-638D54F675FC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3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6C590-F479-4CAB-9FBE-C9ABEF72851E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657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59868" y="252092"/>
            <a:ext cx="11672264" cy="6353819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E0C53B-B27D-4E18-ACD8-9D2416EF03CB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84365" y="1285821"/>
            <a:ext cx="8131012" cy="454101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8870785" y="1285821"/>
            <a:ext cx="2736851" cy="454101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BA0DD-FF07-4806-99F4-A647C041DEEC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714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7"/>
          <p:cNvGrpSpPr>
            <a:grpSpLocks/>
          </p:cNvGrpSpPr>
          <p:nvPr userDrawn="1"/>
        </p:nvGrpSpPr>
        <p:grpSpPr bwMode="auto">
          <a:xfrm>
            <a:off x="593725" y="0"/>
            <a:ext cx="5572125" cy="8074025"/>
            <a:chOff x="255666" y="1"/>
            <a:chExt cx="5570938" cy="8074755"/>
          </a:xfrm>
        </p:grpSpPr>
        <p:grpSp>
          <p:nvGrpSpPr>
            <p:cNvPr id="7" name="Group 18"/>
            <p:cNvGrpSpPr>
              <a:grpSpLocks/>
            </p:cNvGrpSpPr>
            <p:nvPr/>
          </p:nvGrpSpPr>
          <p:grpSpPr bwMode="auto">
            <a:xfrm flipH="1">
              <a:off x="308483" y="674488"/>
              <a:ext cx="1253095" cy="7222412"/>
              <a:chOff x="230588" y="852344"/>
              <a:chExt cx="1253095" cy="7222412"/>
            </a:xfrm>
          </p:grpSpPr>
          <p:sp>
            <p:nvSpPr>
              <p:cNvPr id="22" name="Oval 21"/>
              <p:cNvSpPr/>
              <p:nvPr/>
            </p:nvSpPr>
            <p:spPr>
              <a:xfrm rot="18027963" flipH="1">
                <a:off x="-990791" y="5859204"/>
                <a:ext cx="3436931" cy="9941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softEdge rad="419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 rot="14672666" flipH="1">
                <a:off x="-731869" y="3946125"/>
                <a:ext cx="3436931" cy="9941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softEdge rad="419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 rot="17613583" flipH="1">
                <a:off x="-789720" y="2073723"/>
                <a:ext cx="3436931" cy="99417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softEdge rad="419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255666" y="1"/>
              <a:ext cx="5207026" cy="6857999"/>
              <a:chOff x="437356" y="0"/>
              <a:chExt cx="5448300" cy="6666346"/>
            </a:xfrm>
            <a:solidFill>
              <a:schemeClr val="bg1"/>
            </a:solidFill>
          </p:grpSpPr>
          <p:sp>
            <p:nvSpPr>
              <p:cNvPr id="18" name="Freeform 20"/>
              <p:cNvSpPr/>
              <p:nvPr/>
            </p:nvSpPr>
            <p:spPr>
              <a:xfrm flipH="1">
                <a:off x="437356" y="1549259"/>
                <a:ext cx="5448300" cy="3568700"/>
              </a:xfrm>
              <a:custGeom>
                <a:avLst/>
                <a:gdLst>
                  <a:gd name="connsiteX0" fmla="*/ 5448300 w 5448300"/>
                  <a:gd name="connsiteY0" fmla="*/ 0 h 3568700"/>
                  <a:gd name="connsiteX1" fmla="*/ 3677368 w 5448300"/>
                  <a:gd name="connsiteY1" fmla="*/ 0 h 3568700"/>
                  <a:gd name="connsiteX2" fmla="*/ 1770932 w 5448300"/>
                  <a:gd name="connsiteY2" fmla="*/ 0 h 3568700"/>
                  <a:gd name="connsiteX3" fmla="*/ 0 w 5448300"/>
                  <a:gd name="connsiteY3" fmla="*/ 0 h 3568700"/>
                  <a:gd name="connsiteX4" fmla="*/ 885466 w 5448300"/>
                  <a:gd name="connsiteY4" fmla="*/ 1784350 h 3568700"/>
                  <a:gd name="connsiteX5" fmla="*/ 0 w 5448300"/>
                  <a:gd name="connsiteY5" fmla="*/ 3568700 h 3568700"/>
                  <a:gd name="connsiteX6" fmla="*/ 1770932 w 5448300"/>
                  <a:gd name="connsiteY6" fmla="*/ 3568700 h 3568700"/>
                  <a:gd name="connsiteX7" fmla="*/ 3677368 w 5448300"/>
                  <a:gd name="connsiteY7" fmla="*/ 3568700 h 3568700"/>
                  <a:gd name="connsiteX8" fmla="*/ 5448300 w 5448300"/>
                  <a:gd name="connsiteY8" fmla="*/ 3568700 h 3568700"/>
                  <a:gd name="connsiteX9" fmla="*/ 4562834 w 5448300"/>
                  <a:gd name="connsiteY9" fmla="*/ 1784350 h 356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48300" h="3568700">
                    <a:moveTo>
                      <a:pt x="5448300" y="0"/>
                    </a:moveTo>
                    <a:lnTo>
                      <a:pt x="3677368" y="0"/>
                    </a:lnTo>
                    <a:lnTo>
                      <a:pt x="1770932" y="0"/>
                    </a:lnTo>
                    <a:lnTo>
                      <a:pt x="0" y="0"/>
                    </a:lnTo>
                    <a:lnTo>
                      <a:pt x="885466" y="1784350"/>
                    </a:lnTo>
                    <a:lnTo>
                      <a:pt x="0" y="3568700"/>
                    </a:lnTo>
                    <a:lnTo>
                      <a:pt x="1770932" y="3568700"/>
                    </a:lnTo>
                    <a:lnTo>
                      <a:pt x="3677368" y="3568700"/>
                    </a:lnTo>
                    <a:lnTo>
                      <a:pt x="5448300" y="3568700"/>
                    </a:lnTo>
                    <a:lnTo>
                      <a:pt x="4562834" y="178435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/>
              </a:p>
            </p:txBody>
          </p:sp>
          <p:sp>
            <p:nvSpPr>
              <p:cNvPr id="19" name="Freeform 21"/>
              <p:cNvSpPr/>
              <p:nvPr/>
            </p:nvSpPr>
            <p:spPr>
              <a:xfrm flipH="1">
                <a:off x="437356" y="1549259"/>
                <a:ext cx="5448300" cy="3568700"/>
              </a:xfrm>
              <a:custGeom>
                <a:avLst/>
                <a:gdLst>
                  <a:gd name="connsiteX0" fmla="*/ 5448300 w 5448300"/>
                  <a:gd name="connsiteY0" fmla="*/ 0 h 3568700"/>
                  <a:gd name="connsiteX1" fmla="*/ 3677368 w 5448300"/>
                  <a:gd name="connsiteY1" fmla="*/ 0 h 3568700"/>
                  <a:gd name="connsiteX2" fmla="*/ 1770932 w 5448300"/>
                  <a:gd name="connsiteY2" fmla="*/ 0 h 3568700"/>
                  <a:gd name="connsiteX3" fmla="*/ 0 w 5448300"/>
                  <a:gd name="connsiteY3" fmla="*/ 0 h 3568700"/>
                  <a:gd name="connsiteX4" fmla="*/ 885466 w 5448300"/>
                  <a:gd name="connsiteY4" fmla="*/ 1784350 h 3568700"/>
                  <a:gd name="connsiteX5" fmla="*/ 0 w 5448300"/>
                  <a:gd name="connsiteY5" fmla="*/ 3568700 h 3568700"/>
                  <a:gd name="connsiteX6" fmla="*/ 1770932 w 5448300"/>
                  <a:gd name="connsiteY6" fmla="*/ 3568700 h 3568700"/>
                  <a:gd name="connsiteX7" fmla="*/ 3677368 w 5448300"/>
                  <a:gd name="connsiteY7" fmla="*/ 3568700 h 3568700"/>
                  <a:gd name="connsiteX8" fmla="*/ 5448300 w 5448300"/>
                  <a:gd name="connsiteY8" fmla="*/ 3568700 h 3568700"/>
                  <a:gd name="connsiteX9" fmla="*/ 4562834 w 5448300"/>
                  <a:gd name="connsiteY9" fmla="*/ 1784350 h 3568700"/>
                  <a:gd name="connsiteX0" fmla="*/ 5448300 w 5448300"/>
                  <a:gd name="connsiteY0" fmla="*/ 0 h 3568700"/>
                  <a:gd name="connsiteX1" fmla="*/ 3677368 w 5448300"/>
                  <a:gd name="connsiteY1" fmla="*/ 0 h 3568700"/>
                  <a:gd name="connsiteX2" fmla="*/ 1770932 w 5448300"/>
                  <a:gd name="connsiteY2" fmla="*/ 0 h 3568700"/>
                  <a:gd name="connsiteX3" fmla="*/ 0 w 5448300"/>
                  <a:gd name="connsiteY3" fmla="*/ 0 h 3568700"/>
                  <a:gd name="connsiteX4" fmla="*/ 885466 w 5448300"/>
                  <a:gd name="connsiteY4" fmla="*/ 1784350 h 3568700"/>
                  <a:gd name="connsiteX5" fmla="*/ 0 w 5448300"/>
                  <a:gd name="connsiteY5" fmla="*/ 3568700 h 3568700"/>
                  <a:gd name="connsiteX6" fmla="*/ 1770932 w 5448300"/>
                  <a:gd name="connsiteY6" fmla="*/ 3568700 h 3568700"/>
                  <a:gd name="connsiteX7" fmla="*/ 3677368 w 5448300"/>
                  <a:gd name="connsiteY7" fmla="*/ 3568700 h 3568700"/>
                  <a:gd name="connsiteX8" fmla="*/ 4562834 w 5448300"/>
                  <a:gd name="connsiteY8" fmla="*/ 1784350 h 3568700"/>
                  <a:gd name="connsiteX9" fmla="*/ 5448300 w 5448300"/>
                  <a:gd name="connsiteY9" fmla="*/ 0 h 3568700"/>
                  <a:gd name="connsiteX0" fmla="*/ 5448300 w 5448300"/>
                  <a:gd name="connsiteY0" fmla="*/ 0 h 3568700"/>
                  <a:gd name="connsiteX1" fmla="*/ 3677368 w 5448300"/>
                  <a:gd name="connsiteY1" fmla="*/ 0 h 3568700"/>
                  <a:gd name="connsiteX2" fmla="*/ 1770932 w 5448300"/>
                  <a:gd name="connsiteY2" fmla="*/ 0 h 3568700"/>
                  <a:gd name="connsiteX3" fmla="*/ 885466 w 5448300"/>
                  <a:gd name="connsiteY3" fmla="*/ 1784350 h 3568700"/>
                  <a:gd name="connsiteX4" fmla="*/ 0 w 5448300"/>
                  <a:gd name="connsiteY4" fmla="*/ 3568700 h 3568700"/>
                  <a:gd name="connsiteX5" fmla="*/ 1770932 w 5448300"/>
                  <a:gd name="connsiteY5" fmla="*/ 3568700 h 3568700"/>
                  <a:gd name="connsiteX6" fmla="*/ 3677368 w 5448300"/>
                  <a:gd name="connsiteY6" fmla="*/ 3568700 h 3568700"/>
                  <a:gd name="connsiteX7" fmla="*/ 4562834 w 5448300"/>
                  <a:gd name="connsiteY7" fmla="*/ 1784350 h 3568700"/>
                  <a:gd name="connsiteX8" fmla="*/ 5448300 w 5448300"/>
                  <a:gd name="connsiteY8" fmla="*/ 0 h 356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48300" h="3568700">
                    <a:moveTo>
                      <a:pt x="5448300" y="0"/>
                    </a:moveTo>
                    <a:lnTo>
                      <a:pt x="3677368" y="0"/>
                    </a:lnTo>
                    <a:lnTo>
                      <a:pt x="1770932" y="0"/>
                    </a:lnTo>
                    <a:lnTo>
                      <a:pt x="885466" y="1784350"/>
                    </a:lnTo>
                    <a:lnTo>
                      <a:pt x="0" y="3568700"/>
                    </a:lnTo>
                    <a:lnTo>
                      <a:pt x="1770932" y="3568700"/>
                    </a:lnTo>
                    <a:lnTo>
                      <a:pt x="3677368" y="3568700"/>
                    </a:lnTo>
                    <a:lnTo>
                      <a:pt x="4562834" y="1784350"/>
                    </a:lnTo>
                    <a:lnTo>
                      <a:pt x="54483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/>
              </a:p>
            </p:txBody>
          </p:sp>
          <p:sp>
            <p:nvSpPr>
              <p:cNvPr id="20" name="Trapezoid 19"/>
              <p:cNvSpPr/>
              <p:nvPr/>
            </p:nvSpPr>
            <p:spPr>
              <a:xfrm>
                <a:off x="437356" y="0"/>
                <a:ext cx="5448300" cy="1549259"/>
              </a:xfrm>
              <a:prstGeom prst="trapezoid">
                <a:avLst>
                  <a:gd name="adj" fmla="val 65044"/>
                </a:avLst>
              </a:prstGeom>
              <a:grpFill/>
              <a:ln>
                <a:noFill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/>
              </a:p>
            </p:txBody>
          </p:sp>
          <p:sp>
            <p:nvSpPr>
              <p:cNvPr id="21" name="Trapezoid 20"/>
              <p:cNvSpPr/>
              <p:nvPr/>
            </p:nvSpPr>
            <p:spPr>
              <a:xfrm flipV="1">
                <a:off x="437356" y="5117087"/>
                <a:ext cx="5448300" cy="1549259"/>
              </a:xfrm>
              <a:prstGeom prst="trapezoid">
                <a:avLst>
                  <a:gd name="adj" fmla="val 65044"/>
                </a:avLst>
              </a:prstGeom>
              <a:grpFill/>
              <a:ln>
                <a:noFill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/>
              </a:p>
            </p:txBody>
          </p:sp>
        </p:grpSp>
        <p:sp>
          <p:nvSpPr>
            <p:cNvPr id="9" name="Oval 8"/>
            <p:cNvSpPr/>
            <p:nvPr/>
          </p:nvSpPr>
          <p:spPr>
            <a:xfrm rot="18027963" flipH="1">
              <a:off x="3295005" y="5859204"/>
              <a:ext cx="3436931" cy="9941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softEdge rad="419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14672666" flipH="1">
              <a:off x="3553927" y="3946125"/>
              <a:ext cx="3436931" cy="9941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softEdge rad="419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rot="17613583" flipH="1">
              <a:off x="3496076" y="2073723"/>
              <a:ext cx="3436931" cy="99417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softEdge rad="419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19578" y="1"/>
              <a:ext cx="5207026" cy="6857999"/>
              <a:chOff x="437356" y="0"/>
              <a:chExt cx="5448300" cy="6666346"/>
            </a:xfrm>
            <a:solidFill>
              <a:schemeClr val="bg1"/>
            </a:solidFill>
          </p:grpSpPr>
          <p:sp>
            <p:nvSpPr>
              <p:cNvPr id="13" name="Freeform 15"/>
              <p:cNvSpPr/>
              <p:nvPr/>
            </p:nvSpPr>
            <p:spPr>
              <a:xfrm flipH="1">
                <a:off x="437356" y="1549259"/>
                <a:ext cx="5448300" cy="3568700"/>
              </a:xfrm>
              <a:custGeom>
                <a:avLst/>
                <a:gdLst>
                  <a:gd name="connsiteX0" fmla="*/ 5448300 w 5448300"/>
                  <a:gd name="connsiteY0" fmla="*/ 0 h 3568700"/>
                  <a:gd name="connsiteX1" fmla="*/ 3677368 w 5448300"/>
                  <a:gd name="connsiteY1" fmla="*/ 0 h 3568700"/>
                  <a:gd name="connsiteX2" fmla="*/ 1770932 w 5448300"/>
                  <a:gd name="connsiteY2" fmla="*/ 0 h 3568700"/>
                  <a:gd name="connsiteX3" fmla="*/ 0 w 5448300"/>
                  <a:gd name="connsiteY3" fmla="*/ 0 h 3568700"/>
                  <a:gd name="connsiteX4" fmla="*/ 885466 w 5448300"/>
                  <a:gd name="connsiteY4" fmla="*/ 1784350 h 3568700"/>
                  <a:gd name="connsiteX5" fmla="*/ 0 w 5448300"/>
                  <a:gd name="connsiteY5" fmla="*/ 3568700 h 3568700"/>
                  <a:gd name="connsiteX6" fmla="*/ 1770932 w 5448300"/>
                  <a:gd name="connsiteY6" fmla="*/ 3568700 h 3568700"/>
                  <a:gd name="connsiteX7" fmla="*/ 3677368 w 5448300"/>
                  <a:gd name="connsiteY7" fmla="*/ 3568700 h 3568700"/>
                  <a:gd name="connsiteX8" fmla="*/ 5448300 w 5448300"/>
                  <a:gd name="connsiteY8" fmla="*/ 3568700 h 3568700"/>
                  <a:gd name="connsiteX9" fmla="*/ 4562834 w 5448300"/>
                  <a:gd name="connsiteY9" fmla="*/ 1784350 h 356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448300" h="3568700">
                    <a:moveTo>
                      <a:pt x="5448300" y="0"/>
                    </a:moveTo>
                    <a:lnTo>
                      <a:pt x="3677368" y="0"/>
                    </a:lnTo>
                    <a:lnTo>
                      <a:pt x="1770932" y="0"/>
                    </a:lnTo>
                    <a:lnTo>
                      <a:pt x="0" y="0"/>
                    </a:lnTo>
                    <a:lnTo>
                      <a:pt x="885466" y="1784350"/>
                    </a:lnTo>
                    <a:lnTo>
                      <a:pt x="0" y="3568700"/>
                    </a:lnTo>
                    <a:lnTo>
                      <a:pt x="1770932" y="3568700"/>
                    </a:lnTo>
                    <a:lnTo>
                      <a:pt x="3677368" y="3568700"/>
                    </a:lnTo>
                    <a:lnTo>
                      <a:pt x="5448300" y="3568700"/>
                    </a:lnTo>
                    <a:lnTo>
                      <a:pt x="4562834" y="178435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/>
              </a:p>
            </p:txBody>
          </p:sp>
          <p:sp>
            <p:nvSpPr>
              <p:cNvPr id="14" name="Freeform 17"/>
              <p:cNvSpPr/>
              <p:nvPr/>
            </p:nvSpPr>
            <p:spPr>
              <a:xfrm flipH="1">
                <a:off x="437356" y="1549259"/>
                <a:ext cx="5448300" cy="3568700"/>
              </a:xfrm>
              <a:custGeom>
                <a:avLst/>
                <a:gdLst>
                  <a:gd name="connsiteX0" fmla="*/ 5448300 w 5448300"/>
                  <a:gd name="connsiteY0" fmla="*/ 0 h 3568700"/>
                  <a:gd name="connsiteX1" fmla="*/ 3677368 w 5448300"/>
                  <a:gd name="connsiteY1" fmla="*/ 0 h 3568700"/>
                  <a:gd name="connsiteX2" fmla="*/ 1770932 w 5448300"/>
                  <a:gd name="connsiteY2" fmla="*/ 0 h 3568700"/>
                  <a:gd name="connsiteX3" fmla="*/ 0 w 5448300"/>
                  <a:gd name="connsiteY3" fmla="*/ 0 h 3568700"/>
                  <a:gd name="connsiteX4" fmla="*/ 885466 w 5448300"/>
                  <a:gd name="connsiteY4" fmla="*/ 1784350 h 3568700"/>
                  <a:gd name="connsiteX5" fmla="*/ 0 w 5448300"/>
                  <a:gd name="connsiteY5" fmla="*/ 3568700 h 3568700"/>
                  <a:gd name="connsiteX6" fmla="*/ 1770932 w 5448300"/>
                  <a:gd name="connsiteY6" fmla="*/ 3568700 h 3568700"/>
                  <a:gd name="connsiteX7" fmla="*/ 3677368 w 5448300"/>
                  <a:gd name="connsiteY7" fmla="*/ 3568700 h 3568700"/>
                  <a:gd name="connsiteX8" fmla="*/ 5448300 w 5448300"/>
                  <a:gd name="connsiteY8" fmla="*/ 3568700 h 3568700"/>
                  <a:gd name="connsiteX9" fmla="*/ 4562834 w 5448300"/>
                  <a:gd name="connsiteY9" fmla="*/ 1784350 h 3568700"/>
                  <a:gd name="connsiteX0" fmla="*/ 5448300 w 5448300"/>
                  <a:gd name="connsiteY0" fmla="*/ 0 h 3568700"/>
                  <a:gd name="connsiteX1" fmla="*/ 3677368 w 5448300"/>
                  <a:gd name="connsiteY1" fmla="*/ 0 h 3568700"/>
                  <a:gd name="connsiteX2" fmla="*/ 1770932 w 5448300"/>
                  <a:gd name="connsiteY2" fmla="*/ 0 h 3568700"/>
                  <a:gd name="connsiteX3" fmla="*/ 0 w 5448300"/>
                  <a:gd name="connsiteY3" fmla="*/ 0 h 3568700"/>
                  <a:gd name="connsiteX4" fmla="*/ 885466 w 5448300"/>
                  <a:gd name="connsiteY4" fmla="*/ 1784350 h 3568700"/>
                  <a:gd name="connsiteX5" fmla="*/ 0 w 5448300"/>
                  <a:gd name="connsiteY5" fmla="*/ 3568700 h 3568700"/>
                  <a:gd name="connsiteX6" fmla="*/ 1770932 w 5448300"/>
                  <a:gd name="connsiteY6" fmla="*/ 3568700 h 3568700"/>
                  <a:gd name="connsiteX7" fmla="*/ 3677368 w 5448300"/>
                  <a:gd name="connsiteY7" fmla="*/ 3568700 h 3568700"/>
                  <a:gd name="connsiteX8" fmla="*/ 4562834 w 5448300"/>
                  <a:gd name="connsiteY8" fmla="*/ 1784350 h 3568700"/>
                  <a:gd name="connsiteX9" fmla="*/ 5448300 w 5448300"/>
                  <a:gd name="connsiteY9" fmla="*/ 0 h 3568700"/>
                  <a:gd name="connsiteX0" fmla="*/ 5448300 w 5448300"/>
                  <a:gd name="connsiteY0" fmla="*/ 0 h 3568700"/>
                  <a:gd name="connsiteX1" fmla="*/ 3677368 w 5448300"/>
                  <a:gd name="connsiteY1" fmla="*/ 0 h 3568700"/>
                  <a:gd name="connsiteX2" fmla="*/ 1770932 w 5448300"/>
                  <a:gd name="connsiteY2" fmla="*/ 0 h 3568700"/>
                  <a:gd name="connsiteX3" fmla="*/ 885466 w 5448300"/>
                  <a:gd name="connsiteY3" fmla="*/ 1784350 h 3568700"/>
                  <a:gd name="connsiteX4" fmla="*/ 0 w 5448300"/>
                  <a:gd name="connsiteY4" fmla="*/ 3568700 h 3568700"/>
                  <a:gd name="connsiteX5" fmla="*/ 1770932 w 5448300"/>
                  <a:gd name="connsiteY5" fmla="*/ 3568700 h 3568700"/>
                  <a:gd name="connsiteX6" fmla="*/ 3677368 w 5448300"/>
                  <a:gd name="connsiteY6" fmla="*/ 3568700 h 3568700"/>
                  <a:gd name="connsiteX7" fmla="*/ 4562834 w 5448300"/>
                  <a:gd name="connsiteY7" fmla="*/ 1784350 h 3568700"/>
                  <a:gd name="connsiteX8" fmla="*/ 5448300 w 5448300"/>
                  <a:gd name="connsiteY8" fmla="*/ 0 h 3568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448300" h="3568700">
                    <a:moveTo>
                      <a:pt x="5448300" y="0"/>
                    </a:moveTo>
                    <a:lnTo>
                      <a:pt x="3677368" y="0"/>
                    </a:lnTo>
                    <a:lnTo>
                      <a:pt x="1770932" y="0"/>
                    </a:lnTo>
                    <a:lnTo>
                      <a:pt x="885466" y="1784350"/>
                    </a:lnTo>
                    <a:lnTo>
                      <a:pt x="0" y="3568700"/>
                    </a:lnTo>
                    <a:lnTo>
                      <a:pt x="1770932" y="3568700"/>
                    </a:lnTo>
                    <a:lnTo>
                      <a:pt x="3677368" y="3568700"/>
                    </a:lnTo>
                    <a:lnTo>
                      <a:pt x="4562834" y="1784350"/>
                    </a:lnTo>
                    <a:lnTo>
                      <a:pt x="54483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/>
              </a:p>
            </p:txBody>
          </p:sp>
          <p:sp>
            <p:nvSpPr>
              <p:cNvPr id="16" name="Trapezoid 15"/>
              <p:cNvSpPr/>
              <p:nvPr/>
            </p:nvSpPr>
            <p:spPr>
              <a:xfrm>
                <a:off x="437356" y="0"/>
                <a:ext cx="5448300" cy="1549259"/>
              </a:xfrm>
              <a:prstGeom prst="trapezoid">
                <a:avLst>
                  <a:gd name="adj" fmla="val 65044"/>
                </a:avLst>
              </a:prstGeom>
              <a:grpFill/>
              <a:ln>
                <a:noFill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/>
              </a:p>
            </p:txBody>
          </p:sp>
          <p:sp>
            <p:nvSpPr>
              <p:cNvPr id="17" name="Trapezoid 16"/>
              <p:cNvSpPr/>
              <p:nvPr/>
            </p:nvSpPr>
            <p:spPr>
              <a:xfrm flipV="1">
                <a:off x="437356" y="5117087"/>
                <a:ext cx="5448300" cy="1549259"/>
              </a:xfrm>
              <a:prstGeom prst="trapezoid">
                <a:avLst>
                  <a:gd name="adj" fmla="val 65044"/>
                </a:avLst>
              </a:prstGeom>
              <a:grpFill/>
              <a:ln>
                <a:noFill/>
              </a:ln>
              <a:effectLst>
                <a:reflection blurRad="6350" stA="50000" endA="300" endPos="55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/>
              </a:p>
            </p:txBody>
          </p:sp>
        </p:grpSp>
      </p:grpSp>
      <p:sp>
        <p:nvSpPr>
          <p:cNvPr id="25" name="TextBox 38"/>
          <p:cNvSpPr txBox="1">
            <a:spLocks noChangeArrowheads="1"/>
          </p:cNvSpPr>
          <p:nvPr userDrawn="1"/>
        </p:nvSpPr>
        <p:spPr bwMode="auto">
          <a:xfrm>
            <a:off x="252413" y="6569075"/>
            <a:ext cx="185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defRPr/>
            </a:pPr>
            <a:endParaRPr lang="x-none" altLang="x-none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739562" y="1605281"/>
            <a:ext cx="5280239" cy="3658920"/>
          </a:xfrm>
          <a:custGeom>
            <a:avLst/>
            <a:gdLst>
              <a:gd name="connsiteX0" fmla="*/ 0 w 5448300"/>
              <a:gd name="connsiteY0" fmla="*/ 0 h 3568700"/>
              <a:gd name="connsiteX1" fmla="*/ 5448300 w 5448300"/>
              <a:gd name="connsiteY1" fmla="*/ 0 h 3568700"/>
              <a:gd name="connsiteX2" fmla="*/ 5448300 w 5448300"/>
              <a:gd name="connsiteY2" fmla="*/ 2283 h 3568700"/>
              <a:gd name="connsiteX3" fmla="*/ 4535070 w 5448300"/>
              <a:gd name="connsiteY3" fmla="*/ 1784350 h 3568700"/>
              <a:gd name="connsiteX4" fmla="*/ 5448300 w 5448300"/>
              <a:gd name="connsiteY4" fmla="*/ 3566417 h 3568700"/>
              <a:gd name="connsiteX5" fmla="*/ 5448300 w 5448300"/>
              <a:gd name="connsiteY5" fmla="*/ 3568700 h 3568700"/>
              <a:gd name="connsiteX6" fmla="*/ 0 w 5448300"/>
              <a:gd name="connsiteY6" fmla="*/ 3568700 h 3568700"/>
              <a:gd name="connsiteX7" fmla="*/ 0 w 5448300"/>
              <a:gd name="connsiteY7" fmla="*/ 3566417 h 3568700"/>
              <a:gd name="connsiteX8" fmla="*/ 913230 w 5448300"/>
              <a:gd name="connsiteY8" fmla="*/ 1784350 h 3568700"/>
              <a:gd name="connsiteX9" fmla="*/ 0 w 5448300"/>
              <a:gd name="connsiteY9" fmla="*/ 2283 h 356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48300" h="3568700">
                <a:moveTo>
                  <a:pt x="0" y="0"/>
                </a:moveTo>
                <a:lnTo>
                  <a:pt x="5448300" y="0"/>
                </a:lnTo>
                <a:lnTo>
                  <a:pt x="5448300" y="2283"/>
                </a:lnTo>
                <a:lnTo>
                  <a:pt x="4535070" y="1784350"/>
                </a:lnTo>
                <a:lnTo>
                  <a:pt x="5448300" y="3566417"/>
                </a:lnTo>
                <a:lnTo>
                  <a:pt x="5448300" y="3568700"/>
                </a:lnTo>
                <a:lnTo>
                  <a:pt x="0" y="3568700"/>
                </a:lnTo>
                <a:lnTo>
                  <a:pt x="0" y="3566417"/>
                </a:lnTo>
                <a:lnTo>
                  <a:pt x="913230" y="1784350"/>
                </a:lnTo>
                <a:lnTo>
                  <a:pt x="0" y="228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>
              <a:defRPr lang="en-US" sz="1351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39562" y="0"/>
            <a:ext cx="5280239" cy="1604384"/>
          </a:xfrm>
          <a:prstGeom prst="trapezoid">
            <a:avLst>
              <a:gd name="adj" fmla="val 66954"/>
            </a:avLst>
          </a:prstGeo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6"/>
          </p:nvPr>
        </p:nvSpPr>
        <p:spPr>
          <a:xfrm>
            <a:off x="739562" y="5271486"/>
            <a:ext cx="5280239" cy="1607429"/>
          </a:xfrm>
          <a:custGeom>
            <a:avLst/>
            <a:gdLst>
              <a:gd name="connsiteX0" fmla="*/ 0 w 5280238"/>
              <a:gd name="connsiteY0" fmla="*/ 0 h 1607429"/>
              <a:gd name="connsiteX1" fmla="*/ 5280238 w 5280238"/>
              <a:gd name="connsiteY1" fmla="*/ 0 h 1607429"/>
              <a:gd name="connsiteX2" fmla="*/ 4206079 w 5280238"/>
              <a:gd name="connsiteY2" fmla="*/ 1590718 h 1607429"/>
              <a:gd name="connsiteX3" fmla="*/ 4193758 w 5280238"/>
              <a:gd name="connsiteY3" fmla="*/ 1607429 h 1607429"/>
              <a:gd name="connsiteX4" fmla="*/ 1073481 w 5280238"/>
              <a:gd name="connsiteY4" fmla="*/ 1607429 h 1607429"/>
              <a:gd name="connsiteX5" fmla="*/ 1035920 w 5280238"/>
              <a:gd name="connsiteY5" fmla="*/ 1553302 h 1607429"/>
              <a:gd name="connsiteX6" fmla="*/ 0 w 5280238"/>
              <a:gd name="connsiteY6" fmla="*/ 0 h 1607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80238" h="1607429">
                <a:moveTo>
                  <a:pt x="0" y="0"/>
                </a:moveTo>
                <a:lnTo>
                  <a:pt x="5280238" y="0"/>
                </a:lnTo>
                <a:cubicBezTo>
                  <a:pt x="4955198" y="479058"/>
                  <a:pt x="4366058" y="1367568"/>
                  <a:pt x="4206079" y="1590718"/>
                </a:cubicBezTo>
                <a:lnTo>
                  <a:pt x="4193758" y="1607429"/>
                </a:lnTo>
                <a:lnTo>
                  <a:pt x="1073481" y="1607429"/>
                </a:lnTo>
                <a:lnTo>
                  <a:pt x="1035920" y="1553302"/>
                </a:lnTo>
                <a:cubicBezTo>
                  <a:pt x="835557" y="1261430"/>
                  <a:pt x="301824" y="449999"/>
                  <a:pt x="0" y="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rtlCol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26" name="Date Placeholder 1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102803-F4D3-49C7-80D2-8CE81BF5F113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27" name="Footer Placeholder 2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681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6"/>
          </p:nvPr>
        </p:nvSpPr>
        <p:spPr>
          <a:xfrm>
            <a:off x="7413429" y="762415"/>
            <a:ext cx="2965163" cy="4917522"/>
          </a:xfrm>
          <a:custGeom>
            <a:avLst/>
            <a:gdLst>
              <a:gd name="connsiteX0" fmla="*/ 2949658 w 2949658"/>
              <a:gd name="connsiteY0" fmla="*/ 0 h 4906417"/>
              <a:gd name="connsiteX1" fmla="*/ 2949658 w 2949658"/>
              <a:gd name="connsiteY1" fmla="*/ 4906417 h 4906417"/>
              <a:gd name="connsiteX2" fmla="*/ 0 w 2949658"/>
              <a:gd name="connsiteY2" fmla="*/ 4593467 h 4906417"/>
              <a:gd name="connsiteX3" fmla="*/ 0 w 2949658"/>
              <a:gd name="connsiteY3" fmla="*/ 310310 h 4906417"/>
              <a:gd name="connsiteX0" fmla="*/ 2954421 w 2954421"/>
              <a:gd name="connsiteY0" fmla="*/ 317959 h 4610014"/>
              <a:gd name="connsiteX1" fmla="*/ 2949658 w 2954421"/>
              <a:gd name="connsiteY1" fmla="*/ 4610014 h 4610014"/>
              <a:gd name="connsiteX2" fmla="*/ 0 w 2954421"/>
              <a:gd name="connsiteY2" fmla="*/ 4297064 h 4610014"/>
              <a:gd name="connsiteX3" fmla="*/ 0 w 2954421"/>
              <a:gd name="connsiteY3" fmla="*/ 13907 h 4610014"/>
              <a:gd name="connsiteX4" fmla="*/ 2954421 w 2954421"/>
              <a:gd name="connsiteY4" fmla="*/ 317959 h 4610014"/>
              <a:gd name="connsiteX0" fmla="*/ 2954421 w 2954421"/>
              <a:gd name="connsiteY0" fmla="*/ 304052 h 4596107"/>
              <a:gd name="connsiteX1" fmla="*/ 2949658 w 2954421"/>
              <a:gd name="connsiteY1" fmla="*/ 4596107 h 4596107"/>
              <a:gd name="connsiteX2" fmla="*/ 0 w 2954421"/>
              <a:gd name="connsiteY2" fmla="*/ 4283157 h 4596107"/>
              <a:gd name="connsiteX3" fmla="*/ 0 w 2954421"/>
              <a:gd name="connsiteY3" fmla="*/ 0 h 4596107"/>
              <a:gd name="connsiteX4" fmla="*/ 2954421 w 2954421"/>
              <a:gd name="connsiteY4" fmla="*/ 304052 h 4596107"/>
              <a:gd name="connsiteX0" fmla="*/ 2954421 w 2954421"/>
              <a:gd name="connsiteY0" fmla="*/ 304052 h 4892757"/>
              <a:gd name="connsiteX1" fmla="*/ 2949658 w 2954421"/>
              <a:gd name="connsiteY1" fmla="*/ 4596107 h 4892757"/>
              <a:gd name="connsiteX2" fmla="*/ 0 w 2954421"/>
              <a:gd name="connsiteY2" fmla="*/ 4892757 h 4892757"/>
              <a:gd name="connsiteX3" fmla="*/ 0 w 2954421"/>
              <a:gd name="connsiteY3" fmla="*/ 0 h 4892757"/>
              <a:gd name="connsiteX4" fmla="*/ 2954421 w 2954421"/>
              <a:gd name="connsiteY4" fmla="*/ 304052 h 4892757"/>
              <a:gd name="connsiteX0" fmla="*/ 2954421 w 2954421"/>
              <a:gd name="connsiteY0" fmla="*/ 304052 h 4902282"/>
              <a:gd name="connsiteX1" fmla="*/ 2949658 w 2954421"/>
              <a:gd name="connsiteY1" fmla="*/ 4596107 h 4902282"/>
              <a:gd name="connsiteX2" fmla="*/ 0 w 2954421"/>
              <a:gd name="connsiteY2" fmla="*/ 4902282 h 4902282"/>
              <a:gd name="connsiteX3" fmla="*/ 0 w 2954421"/>
              <a:gd name="connsiteY3" fmla="*/ 0 h 4902282"/>
              <a:gd name="connsiteX4" fmla="*/ 2954421 w 2954421"/>
              <a:gd name="connsiteY4" fmla="*/ 304052 h 4902282"/>
              <a:gd name="connsiteX0" fmla="*/ 2954421 w 2954421"/>
              <a:gd name="connsiteY0" fmla="*/ 304052 h 4902282"/>
              <a:gd name="connsiteX1" fmla="*/ 2949658 w 2954421"/>
              <a:gd name="connsiteY1" fmla="*/ 4596107 h 4902282"/>
              <a:gd name="connsiteX2" fmla="*/ 0 w 2954421"/>
              <a:gd name="connsiteY2" fmla="*/ 4902282 h 4902282"/>
              <a:gd name="connsiteX3" fmla="*/ 0 w 2954421"/>
              <a:gd name="connsiteY3" fmla="*/ 0 h 4902282"/>
              <a:gd name="connsiteX4" fmla="*/ 2954421 w 2954421"/>
              <a:gd name="connsiteY4" fmla="*/ 304052 h 4902282"/>
              <a:gd name="connsiteX0" fmla="*/ 2954421 w 2954421"/>
              <a:gd name="connsiteY0" fmla="*/ 304052 h 4917522"/>
              <a:gd name="connsiteX1" fmla="*/ 2949658 w 2954421"/>
              <a:gd name="connsiteY1" fmla="*/ 4596107 h 4917522"/>
              <a:gd name="connsiteX2" fmla="*/ 0 w 2954421"/>
              <a:gd name="connsiteY2" fmla="*/ 4917522 h 4917522"/>
              <a:gd name="connsiteX3" fmla="*/ 0 w 2954421"/>
              <a:gd name="connsiteY3" fmla="*/ 0 h 4917522"/>
              <a:gd name="connsiteX4" fmla="*/ 2954421 w 2954421"/>
              <a:gd name="connsiteY4" fmla="*/ 304052 h 4917522"/>
              <a:gd name="connsiteX0" fmla="*/ 2954421 w 2954421"/>
              <a:gd name="connsiteY0" fmla="*/ 304052 h 4917522"/>
              <a:gd name="connsiteX1" fmla="*/ 2949658 w 2954421"/>
              <a:gd name="connsiteY1" fmla="*/ 4596107 h 4917522"/>
              <a:gd name="connsiteX2" fmla="*/ 0 w 2954421"/>
              <a:gd name="connsiteY2" fmla="*/ 4917522 h 4917522"/>
              <a:gd name="connsiteX3" fmla="*/ 0 w 2954421"/>
              <a:gd name="connsiteY3" fmla="*/ 0 h 4917522"/>
              <a:gd name="connsiteX4" fmla="*/ 2954421 w 2954421"/>
              <a:gd name="connsiteY4" fmla="*/ 304052 h 4917522"/>
              <a:gd name="connsiteX0" fmla="*/ 2954421 w 2965163"/>
              <a:gd name="connsiteY0" fmla="*/ 304052 h 4917522"/>
              <a:gd name="connsiteX1" fmla="*/ 2964898 w 2965163"/>
              <a:gd name="connsiteY1" fmla="*/ 4596107 h 4917522"/>
              <a:gd name="connsiteX2" fmla="*/ 0 w 2965163"/>
              <a:gd name="connsiteY2" fmla="*/ 4917522 h 4917522"/>
              <a:gd name="connsiteX3" fmla="*/ 0 w 2965163"/>
              <a:gd name="connsiteY3" fmla="*/ 0 h 4917522"/>
              <a:gd name="connsiteX4" fmla="*/ 2954421 w 2965163"/>
              <a:gd name="connsiteY4" fmla="*/ 304052 h 491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5163" h="4917522">
                <a:moveTo>
                  <a:pt x="2954421" y="304052"/>
                </a:moveTo>
                <a:cubicBezTo>
                  <a:pt x="2952833" y="1734737"/>
                  <a:pt x="2967279" y="2450079"/>
                  <a:pt x="2964898" y="4596107"/>
                </a:cubicBezTo>
                <a:lnTo>
                  <a:pt x="0" y="4917522"/>
                </a:lnTo>
                <a:lnTo>
                  <a:pt x="0" y="0"/>
                </a:lnTo>
                <a:lnTo>
                  <a:pt x="2954421" y="30405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rtlCol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463771" y="762237"/>
            <a:ext cx="2949659" cy="4906417"/>
          </a:xfrm>
          <a:custGeom>
            <a:avLst/>
            <a:gdLst>
              <a:gd name="connsiteX0" fmla="*/ 2949658 w 2949658"/>
              <a:gd name="connsiteY0" fmla="*/ 0 h 4906417"/>
              <a:gd name="connsiteX1" fmla="*/ 2949658 w 2949658"/>
              <a:gd name="connsiteY1" fmla="*/ 4906417 h 4906417"/>
              <a:gd name="connsiteX2" fmla="*/ 0 w 2949658"/>
              <a:gd name="connsiteY2" fmla="*/ 4593467 h 4906417"/>
              <a:gd name="connsiteX3" fmla="*/ 0 w 2949658"/>
              <a:gd name="connsiteY3" fmla="*/ 310310 h 4906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9658" h="4906417">
                <a:moveTo>
                  <a:pt x="2949658" y="0"/>
                </a:moveTo>
                <a:lnTo>
                  <a:pt x="2949658" y="4906417"/>
                </a:lnTo>
                <a:lnTo>
                  <a:pt x="0" y="4593467"/>
                </a:lnTo>
                <a:lnTo>
                  <a:pt x="0" y="3103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rtlCol="0">
            <a:noAutofit/>
          </a:bodyPr>
          <a:lstStyle/>
          <a:p>
            <a:pPr lvl="0"/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3"/>
            <a:ext cx="3523665" cy="19399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5831-0B17-4354-84CD-7138656BD3E6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07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23304" y="1448564"/>
            <a:ext cx="5188915" cy="4488874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E99B0D-2792-452A-A2EC-F3CF79BE156C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832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640548" y="0"/>
            <a:ext cx="6551453" cy="6858000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5" y="444485"/>
            <a:ext cx="4295000" cy="182322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B235F-BD4A-40BA-921E-CD3E6762FD6B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5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48861" y="1522068"/>
            <a:ext cx="9885027" cy="3456974"/>
          </a:xfr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lIns="0" tIns="0" rIns="0" bIns="0" rtlCol="0" anchor="ctr">
            <a:normAutofit/>
          </a:bodyPr>
          <a:lstStyle>
            <a:lvl1pPr marL="0" indent="0" algn="ctr">
              <a:buNone/>
              <a:defRPr lang="en-US" sz="20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AC84B-0DF0-4222-978F-D4DF842C4E9E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973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637113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8177A-092B-4E0C-9B84-819E63D01DE0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558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2"/>
            <a:ext cx="12192000" cy="637113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" y="1968123"/>
            <a:ext cx="7692007" cy="3213478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B308B2-52FF-49B7-A110-09D01F6C8750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79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53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10540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8FEB0-FA52-4899-A5D1-D03D03C3C1AE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7"/>
          </p:nvPr>
        </p:nvSpPr>
        <p:spPr>
          <a:xfrm>
            <a:off x="11452225" y="6370638"/>
            <a:ext cx="430213" cy="249237"/>
          </a:xfrm>
          <a:prstGeom prst="rect">
            <a:avLst/>
          </a:prstGeom>
        </p:spPr>
        <p:txBody>
          <a:bodyPr/>
          <a:lstStyle>
            <a:lvl1pPr defTabSz="914377">
              <a:lnSpc>
                <a:spcPct val="100000"/>
              </a:lnSpc>
              <a:spcBef>
                <a:spcPts val="0"/>
              </a:spcBef>
              <a:defRPr>
                <a:latin typeface="Calibri" charset="0"/>
              </a:defRPr>
            </a:lvl1pPr>
          </a:lstStyle>
          <a:p>
            <a:pPr>
              <a:defRPr/>
            </a:pPr>
            <a:fld id="{4F8426BB-08CD-4E3D-B51F-1296769D4EF9}" type="slidenum">
              <a:rPr/>
              <a:pPr>
                <a:defRPr/>
              </a:pPr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176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pattFill prst="ltUpDiag">
            <a:fgClr>
              <a:schemeClr val="accent1">
                <a:lumMod val="50000"/>
              </a:schemeClr>
            </a:fgClr>
            <a:bgClr>
              <a:schemeClr val="tx1">
                <a:lumMod val="90000"/>
                <a:lumOff val="1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15057344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15906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ain otsikk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88677E-8D08-4BAA-9777-169E26D62855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sp>
        <p:nvSpPr>
          <p:cNvPr id="15" name="Otsikko 1"/>
          <p:cNvSpPr>
            <a:spLocks noGrp="1"/>
          </p:cNvSpPr>
          <p:nvPr>
            <p:ph type="title"/>
          </p:nvPr>
        </p:nvSpPr>
        <p:spPr>
          <a:xfrm>
            <a:off x="439251" y="1"/>
            <a:ext cx="9833213" cy="1052735"/>
          </a:xfrm>
          <a:noFill/>
        </p:spPr>
        <p:txBody>
          <a:bodyPr/>
          <a:lstStyle>
            <a:lvl1pPr>
              <a:defRPr b="1">
                <a:solidFill>
                  <a:srgbClr val="0887A6"/>
                </a:solidFill>
              </a:defRPr>
            </a:lvl1pPr>
          </a:lstStyle>
          <a:p>
            <a:r>
              <a:rPr lang="fi-FI" dirty="0"/>
              <a:t>Muokkaa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2" r="10027" b="6415"/>
          <a:stretch/>
        </p:blipFill>
        <p:spPr>
          <a:xfrm>
            <a:off x="9503625" y="9974"/>
            <a:ext cx="2688375" cy="21305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5903559"/>
            <a:ext cx="1487488" cy="923993"/>
          </a:xfrm>
          <a:prstGeom prst="rect">
            <a:avLst/>
          </a:prstGeom>
        </p:spPr>
      </p:pic>
      <p:sp>
        <p:nvSpPr>
          <p:cNvPr id="19" name="Rectangle 8"/>
          <p:cNvSpPr>
            <a:spLocks noGrp="1" noChangeArrowheads="1"/>
          </p:cNvSpPr>
          <p:nvPr>
            <p:ph type="ftr" sz="quarter" idx="10"/>
          </p:nvPr>
        </p:nvSpPr>
        <p:spPr>
          <a:xfrm>
            <a:off x="3431704" y="6496051"/>
            <a:ext cx="6190670" cy="215899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 dirty="0" err="1"/>
              <a:t>Name</a:t>
            </a:r>
            <a:endParaRPr lang="fi-FI" dirty="0"/>
          </a:p>
        </p:txBody>
      </p:sp>
      <p:sp>
        <p:nvSpPr>
          <p:cNvPr id="20" name="Rectangle 10"/>
          <p:cNvSpPr>
            <a:spLocks noGrp="1" noChangeArrowheads="1"/>
          </p:cNvSpPr>
          <p:nvPr>
            <p:ph type="dt" sz="half" idx="11"/>
          </p:nvPr>
        </p:nvSpPr>
        <p:spPr>
          <a:xfrm>
            <a:off x="1621541" y="6496050"/>
            <a:ext cx="1090083" cy="2159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i-FI" dirty="0" err="1"/>
              <a:t>Date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348440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3_Break">
  <p:cSld name="03_Break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165;p12"/>
          <p:cNvGrpSpPr>
            <a:grpSpLocks/>
          </p:cNvGrpSpPr>
          <p:nvPr/>
        </p:nvGrpSpPr>
        <p:grpSpPr bwMode="auto">
          <a:xfrm>
            <a:off x="819150" y="6091238"/>
            <a:ext cx="2087563" cy="327025"/>
            <a:chOff x="614120" y="4568626"/>
            <a:chExt cx="1565658" cy="245350"/>
          </a:xfrm>
        </p:grpSpPr>
        <p:grpSp>
          <p:nvGrpSpPr>
            <p:cNvPr id="4" name="Google Shape;166;p12"/>
            <p:cNvGrpSpPr>
              <a:grpSpLocks/>
            </p:cNvGrpSpPr>
            <p:nvPr/>
          </p:nvGrpSpPr>
          <p:grpSpPr bwMode="auto">
            <a:xfrm>
              <a:off x="614120" y="4568626"/>
              <a:ext cx="290167" cy="233377"/>
              <a:chOff x="614120" y="4568626"/>
              <a:chExt cx="290167" cy="233377"/>
            </a:xfrm>
          </p:grpSpPr>
          <p:sp>
            <p:nvSpPr>
              <p:cNvPr id="13" name="Google Shape;167;p12"/>
              <p:cNvSpPr>
                <a:spLocks/>
              </p:cNvSpPr>
              <p:nvPr/>
            </p:nvSpPr>
            <p:spPr bwMode="auto">
              <a:xfrm>
                <a:off x="649563" y="4568626"/>
                <a:ext cx="184863" cy="83805"/>
              </a:xfrm>
              <a:custGeom>
                <a:avLst/>
                <a:gdLst>
                  <a:gd name="T0" fmla="*/ 2147483646 w 27946"/>
                  <a:gd name="T1" fmla="*/ 0 h 12669"/>
                  <a:gd name="T2" fmla="*/ 2147483646 w 27946"/>
                  <a:gd name="T3" fmla="*/ 2147483646 h 12669"/>
                  <a:gd name="T4" fmla="*/ 2147483646 w 27946"/>
                  <a:gd name="T5" fmla="*/ 2147483646 h 12669"/>
                  <a:gd name="T6" fmla="*/ 2147483646 w 27946"/>
                  <a:gd name="T7" fmla="*/ 2147483646 h 12669"/>
                  <a:gd name="T8" fmla="*/ 2147483646 w 27946"/>
                  <a:gd name="T9" fmla="*/ 2147483646 h 12669"/>
                  <a:gd name="T10" fmla="*/ 2147483646 w 27946"/>
                  <a:gd name="T11" fmla="*/ 2147483646 h 12669"/>
                  <a:gd name="T12" fmla="*/ 2147483646 w 27946"/>
                  <a:gd name="T13" fmla="*/ 2147483646 h 12669"/>
                  <a:gd name="T14" fmla="*/ 2147483646 w 27946"/>
                  <a:gd name="T15" fmla="*/ 2147483646 h 12669"/>
                  <a:gd name="T16" fmla="*/ 2147483646 w 27946"/>
                  <a:gd name="T17" fmla="*/ 2147483646 h 12669"/>
                  <a:gd name="T18" fmla="*/ 2147483646 w 27946"/>
                  <a:gd name="T19" fmla="*/ 2147483646 h 12669"/>
                  <a:gd name="T20" fmla="*/ 2147483646 w 27946"/>
                  <a:gd name="T21" fmla="*/ 2147483646 h 12669"/>
                  <a:gd name="T22" fmla="*/ 2147483646 w 27946"/>
                  <a:gd name="T23" fmla="*/ 2147483646 h 12669"/>
                  <a:gd name="T24" fmla="*/ 2147483646 w 27946"/>
                  <a:gd name="T25" fmla="*/ 2147483646 h 12669"/>
                  <a:gd name="T26" fmla="*/ 2147483646 w 27946"/>
                  <a:gd name="T27" fmla="*/ 2147483646 h 12669"/>
                  <a:gd name="T28" fmla="*/ 2147483646 w 27946"/>
                  <a:gd name="T29" fmla="*/ 2147483646 h 12669"/>
                  <a:gd name="T30" fmla="*/ 2147483646 w 27946"/>
                  <a:gd name="T31" fmla="*/ 2147483646 h 12669"/>
                  <a:gd name="T32" fmla="*/ 2147483646 w 27946"/>
                  <a:gd name="T33" fmla="*/ 2147483646 h 12669"/>
                  <a:gd name="T34" fmla="*/ 2147483646 w 27946"/>
                  <a:gd name="T35" fmla="*/ 2147483646 h 12669"/>
                  <a:gd name="T36" fmla="*/ 0 w 27946"/>
                  <a:gd name="T37" fmla="*/ 2147483646 h 12669"/>
                  <a:gd name="T38" fmla="*/ 2147483646 w 27946"/>
                  <a:gd name="T39" fmla="*/ 2147483646 h 12669"/>
                  <a:gd name="T40" fmla="*/ 2147483646 w 27946"/>
                  <a:gd name="T41" fmla="*/ 2147483646 h 12669"/>
                  <a:gd name="T42" fmla="*/ 2147483646 w 27946"/>
                  <a:gd name="T43" fmla="*/ 2147483646 h 12669"/>
                  <a:gd name="T44" fmla="*/ 2147483646 w 27946"/>
                  <a:gd name="T45" fmla="*/ 2147483646 h 12669"/>
                  <a:gd name="T46" fmla="*/ 2147483646 w 27946"/>
                  <a:gd name="T47" fmla="*/ 2147483646 h 12669"/>
                  <a:gd name="T48" fmla="*/ 2147483646 w 27946"/>
                  <a:gd name="T49" fmla="*/ 2147483646 h 12669"/>
                  <a:gd name="T50" fmla="*/ 2147483646 w 27946"/>
                  <a:gd name="T51" fmla="*/ 2147483646 h 12669"/>
                  <a:gd name="T52" fmla="*/ 2147483646 w 27946"/>
                  <a:gd name="T53" fmla="*/ 2147483646 h 12669"/>
                  <a:gd name="T54" fmla="*/ 2147483646 w 27946"/>
                  <a:gd name="T55" fmla="*/ 2147483646 h 12669"/>
                  <a:gd name="T56" fmla="*/ 2147483646 w 27946"/>
                  <a:gd name="T57" fmla="*/ 2147483646 h 12669"/>
                  <a:gd name="T58" fmla="*/ 2147483646 w 27946"/>
                  <a:gd name="T59" fmla="*/ 2147483646 h 12669"/>
                  <a:gd name="T60" fmla="*/ 2147483646 w 27946"/>
                  <a:gd name="T61" fmla="*/ 2147483646 h 12669"/>
                  <a:gd name="T62" fmla="*/ 2147483646 w 27946"/>
                  <a:gd name="T63" fmla="*/ 2147483646 h 12669"/>
                  <a:gd name="T64" fmla="*/ 2147483646 w 27946"/>
                  <a:gd name="T65" fmla="*/ 2147483646 h 12669"/>
                  <a:gd name="T66" fmla="*/ 2147483646 w 27946"/>
                  <a:gd name="T67" fmla="*/ 2147483646 h 12669"/>
                  <a:gd name="T68" fmla="*/ 2147483646 w 27946"/>
                  <a:gd name="T69" fmla="*/ 2147483646 h 12669"/>
                  <a:gd name="T70" fmla="*/ 2147483646 w 27946"/>
                  <a:gd name="T71" fmla="*/ 2147483646 h 12669"/>
                  <a:gd name="T72" fmla="*/ 2147483646 w 27946"/>
                  <a:gd name="T73" fmla="*/ 2147483646 h 12669"/>
                  <a:gd name="T74" fmla="*/ 2147483646 w 27946"/>
                  <a:gd name="T75" fmla="*/ 2147483646 h 12669"/>
                  <a:gd name="T76" fmla="*/ 2147483646 w 27946"/>
                  <a:gd name="T77" fmla="*/ 2147483646 h 12669"/>
                  <a:gd name="T78" fmla="*/ 2147483646 w 27946"/>
                  <a:gd name="T79" fmla="*/ 2147483646 h 12669"/>
                  <a:gd name="T80" fmla="*/ 2147483646 w 27946"/>
                  <a:gd name="T81" fmla="*/ 2147483646 h 12669"/>
                  <a:gd name="T82" fmla="*/ 2147483646 w 27946"/>
                  <a:gd name="T83" fmla="*/ 2147483646 h 12669"/>
                  <a:gd name="T84" fmla="*/ 2147483646 w 27946"/>
                  <a:gd name="T85" fmla="*/ 2147483646 h 12669"/>
                  <a:gd name="T86" fmla="*/ 2147483646 w 27946"/>
                  <a:gd name="T87" fmla="*/ 2147483646 h 12669"/>
                  <a:gd name="T88" fmla="*/ 2147483646 w 27946"/>
                  <a:gd name="T89" fmla="*/ 2147483646 h 12669"/>
                  <a:gd name="T90" fmla="*/ 2147483646 w 27946"/>
                  <a:gd name="T91" fmla="*/ 2147483646 h 12669"/>
                  <a:gd name="T92" fmla="*/ 2147483646 w 27946"/>
                  <a:gd name="T93" fmla="*/ 2147483646 h 12669"/>
                  <a:gd name="T94" fmla="*/ 2147483646 w 27946"/>
                  <a:gd name="T95" fmla="*/ 2147483646 h 12669"/>
                  <a:gd name="T96" fmla="*/ 2147483646 w 27946"/>
                  <a:gd name="T97" fmla="*/ 2147483646 h 12669"/>
                  <a:gd name="T98" fmla="*/ 2147483646 w 27946"/>
                  <a:gd name="T99" fmla="*/ 2147483646 h 12669"/>
                  <a:gd name="T100" fmla="*/ 2147483646 w 27946"/>
                  <a:gd name="T101" fmla="*/ 2147483646 h 12669"/>
                  <a:gd name="T102" fmla="*/ 2147483646 w 27946"/>
                  <a:gd name="T103" fmla="*/ 2147483646 h 12669"/>
                  <a:gd name="T104" fmla="*/ 2147483646 w 27946"/>
                  <a:gd name="T105" fmla="*/ 2147483646 h 12669"/>
                  <a:gd name="T106" fmla="*/ 2147483646 w 27946"/>
                  <a:gd name="T107" fmla="*/ 2147483646 h 12669"/>
                  <a:gd name="T108" fmla="*/ 2147483646 w 27946"/>
                  <a:gd name="T109" fmla="*/ 2147483646 h 12669"/>
                  <a:gd name="T110" fmla="*/ 2147483646 w 27946"/>
                  <a:gd name="T111" fmla="*/ 2147483646 h 12669"/>
                  <a:gd name="T112" fmla="*/ 2147483646 w 27946"/>
                  <a:gd name="T113" fmla="*/ 0 h 126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7946" h="12669" extrusionOk="0">
                    <a:moveTo>
                      <a:pt x="16372" y="0"/>
                    </a:moveTo>
                    <a:lnTo>
                      <a:pt x="14729" y="95"/>
                    </a:lnTo>
                    <a:lnTo>
                      <a:pt x="13098" y="345"/>
                    </a:lnTo>
                    <a:lnTo>
                      <a:pt x="11502" y="762"/>
                    </a:lnTo>
                    <a:lnTo>
                      <a:pt x="9942" y="1322"/>
                    </a:lnTo>
                    <a:lnTo>
                      <a:pt x="8430" y="2036"/>
                    </a:lnTo>
                    <a:lnTo>
                      <a:pt x="6989" y="2905"/>
                    </a:lnTo>
                    <a:lnTo>
                      <a:pt x="5620" y="3929"/>
                    </a:lnTo>
                    <a:lnTo>
                      <a:pt x="4334" y="5108"/>
                    </a:lnTo>
                    <a:lnTo>
                      <a:pt x="3739" y="5751"/>
                    </a:lnTo>
                    <a:lnTo>
                      <a:pt x="3405" y="6132"/>
                    </a:lnTo>
                    <a:lnTo>
                      <a:pt x="2798" y="6906"/>
                    </a:lnTo>
                    <a:lnTo>
                      <a:pt x="2227" y="7716"/>
                    </a:lnTo>
                    <a:lnTo>
                      <a:pt x="1703" y="8561"/>
                    </a:lnTo>
                    <a:lnTo>
                      <a:pt x="1238" y="9430"/>
                    </a:lnTo>
                    <a:lnTo>
                      <a:pt x="810" y="10335"/>
                    </a:lnTo>
                    <a:lnTo>
                      <a:pt x="453" y="11252"/>
                    </a:lnTo>
                    <a:lnTo>
                      <a:pt x="131" y="12192"/>
                    </a:lnTo>
                    <a:lnTo>
                      <a:pt x="0" y="12669"/>
                    </a:lnTo>
                    <a:lnTo>
                      <a:pt x="179" y="12573"/>
                    </a:lnTo>
                    <a:lnTo>
                      <a:pt x="595" y="12514"/>
                    </a:lnTo>
                    <a:lnTo>
                      <a:pt x="1203" y="12573"/>
                    </a:lnTo>
                    <a:lnTo>
                      <a:pt x="1310" y="12597"/>
                    </a:lnTo>
                    <a:lnTo>
                      <a:pt x="8930" y="11347"/>
                    </a:lnTo>
                    <a:lnTo>
                      <a:pt x="8978" y="11264"/>
                    </a:lnTo>
                    <a:lnTo>
                      <a:pt x="9252" y="10906"/>
                    </a:lnTo>
                    <a:lnTo>
                      <a:pt x="9442" y="10740"/>
                    </a:lnTo>
                    <a:lnTo>
                      <a:pt x="9526" y="10740"/>
                    </a:lnTo>
                    <a:lnTo>
                      <a:pt x="9847" y="10395"/>
                    </a:lnTo>
                    <a:lnTo>
                      <a:pt x="10538" y="9775"/>
                    </a:lnTo>
                    <a:lnTo>
                      <a:pt x="11276" y="9240"/>
                    </a:lnTo>
                    <a:lnTo>
                      <a:pt x="12050" y="8775"/>
                    </a:lnTo>
                    <a:lnTo>
                      <a:pt x="12847" y="8382"/>
                    </a:lnTo>
                    <a:lnTo>
                      <a:pt x="13681" y="8085"/>
                    </a:lnTo>
                    <a:lnTo>
                      <a:pt x="14538" y="7846"/>
                    </a:lnTo>
                    <a:lnTo>
                      <a:pt x="15407" y="7704"/>
                    </a:lnTo>
                    <a:lnTo>
                      <a:pt x="16289" y="7644"/>
                    </a:lnTo>
                    <a:lnTo>
                      <a:pt x="17170" y="7656"/>
                    </a:lnTo>
                    <a:lnTo>
                      <a:pt x="18039" y="7751"/>
                    </a:lnTo>
                    <a:lnTo>
                      <a:pt x="18908" y="7930"/>
                    </a:lnTo>
                    <a:lnTo>
                      <a:pt x="19765" y="8192"/>
                    </a:lnTo>
                    <a:lnTo>
                      <a:pt x="20599" y="8537"/>
                    </a:lnTo>
                    <a:lnTo>
                      <a:pt x="21408" y="8966"/>
                    </a:lnTo>
                    <a:lnTo>
                      <a:pt x="22182" y="9478"/>
                    </a:lnTo>
                    <a:lnTo>
                      <a:pt x="22551" y="9775"/>
                    </a:lnTo>
                    <a:lnTo>
                      <a:pt x="22551" y="9740"/>
                    </a:lnTo>
                    <a:lnTo>
                      <a:pt x="23956" y="9775"/>
                    </a:lnTo>
                    <a:lnTo>
                      <a:pt x="27767" y="5965"/>
                    </a:lnTo>
                    <a:lnTo>
                      <a:pt x="27945" y="4334"/>
                    </a:lnTo>
                    <a:lnTo>
                      <a:pt x="27267" y="3763"/>
                    </a:lnTo>
                    <a:lnTo>
                      <a:pt x="25862" y="2750"/>
                    </a:lnTo>
                    <a:lnTo>
                      <a:pt x="24385" y="1893"/>
                    </a:lnTo>
                    <a:lnTo>
                      <a:pt x="22849" y="1191"/>
                    </a:lnTo>
                    <a:lnTo>
                      <a:pt x="21266" y="655"/>
                    </a:lnTo>
                    <a:lnTo>
                      <a:pt x="19646" y="274"/>
                    </a:lnTo>
                    <a:lnTo>
                      <a:pt x="18015" y="60"/>
                    </a:lnTo>
                    <a:lnTo>
                      <a:pt x="163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fi-FI"/>
              </a:p>
            </p:txBody>
          </p:sp>
          <p:sp>
            <p:nvSpPr>
              <p:cNvPr id="14" name="Google Shape;168;p12"/>
              <p:cNvSpPr>
                <a:spLocks/>
              </p:cNvSpPr>
              <p:nvPr/>
            </p:nvSpPr>
            <p:spPr bwMode="auto">
              <a:xfrm>
                <a:off x="752817" y="4597368"/>
                <a:ext cx="151470" cy="204556"/>
              </a:xfrm>
              <a:custGeom>
                <a:avLst/>
                <a:gdLst>
                  <a:gd name="T0" fmla="*/ 2147483646 w 22898"/>
                  <a:gd name="T1" fmla="*/ 2147483646 h 30923"/>
                  <a:gd name="T2" fmla="*/ 2147483646 w 22898"/>
                  <a:gd name="T3" fmla="*/ 2147483646 h 30923"/>
                  <a:gd name="T4" fmla="*/ 2147483646 w 22898"/>
                  <a:gd name="T5" fmla="*/ 2147483646 h 30923"/>
                  <a:gd name="T6" fmla="*/ 2147483646 w 22898"/>
                  <a:gd name="T7" fmla="*/ 2147483646 h 30923"/>
                  <a:gd name="T8" fmla="*/ 2147483646 w 22898"/>
                  <a:gd name="T9" fmla="*/ 2147483646 h 30923"/>
                  <a:gd name="T10" fmla="*/ 2147483646 w 22898"/>
                  <a:gd name="T11" fmla="*/ 2147483646 h 30923"/>
                  <a:gd name="T12" fmla="*/ 2147483646 w 22898"/>
                  <a:gd name="T13" fmla="*/ 2147483646 h 30923"/>
                  <a:gd name="T14" fmla="*/ 2147483646 w 22898"/>
                  <a:gd name="T15" fmla="*/ 2147483646 h 30923"/>
                  <a:gd name="T16" fmla="*/ 2147483646 w 22898"/>
                  <a:gd name="T17" fmla="*/ 2147483646 h 30923"/>
                  <a:gd name="T18" fmla="*/ 2147483646 w 22898"/>
                  <a:gd name="T19" fmla="*/ 2147483646 h 30923"/>
                  <a:gd name="T20" fmla="*/ 2147483646 w 22898"/>
                  <a:gd name="T21" fmla="*/ 2147483646 h 30923"/>
                  <a:gd name="T22" fmla="*/ 2147483646 w 22898"/>
                  <a:gd name="T23" fmla="*/ 2147483646 h 30923"/>
                  <a:gd name="T24" fmla="*/ 2147483646 w 22898"/>
                  <a:gd name="T25" fmla="*/ 2147483646 h 30923"/>
                  <a:gd name="T26" fmla="*/ 2147483646 w 22898"/>
                  <a:gd name="T27" fmla="*/ 2147483646 h 30923"/>
                  <a:gd name="T28" fmla="*/ 2147483646 w 22898"/>
                  <a:gd name="T29" fmla="*/ 2147483646 h 30923"/>
                  <a:gd name="T30" fmla="*/ 2147483646 w 22898"/>
                  <a:gd name="T31" fmla="*/ 2147483646 h 30923"/>
                  <a:gd name="T32" fmla="*/ 2147483646 w 22898"/>
                  <a:gd name="T33" fmla="*/ 2147483646 h 30923"/>
                  <a:gd name="T34" fmla="*/ 2147483646 w 22898"/>
                  <a:gd name="T35" fmla="*/ 2147483646 h 30923"/>
                  <a:gd name="T36" fmla="*/ 2147483646 w 22898"/>
                  <a:gd name="T37" fmla="*/ 2147483646 h 30923"/>
                  <a:gd name="T38" fmla="*/ 2147483646 w 22898"/>
                  <a:gd name="T39" fmla="*/ 2147483646 h 30923"/>
                  <a:gd name="T40" fmla="*/ 2147483646 w 22898"/>
                  <a:gd name="T41" fmla="*/ 2147483646 h 30923"/>
                  <a:gd name="T42" fmla="*/ 2147483646 w 22898"/>
                  <a:gd name="T43" fmla="*/ 2147483646 h 30923"/>
                  <a:gd name="T44" fmla="*/ 2147483646 w 22898"/>
                  <a:gd name="T45" fmla="*/ 2147483646 h 30923"/>
                  <a:gd name="T46" fmla="*/ 2147483646 w 22898"/>
                  <a:gd name="T47" fmla="*/ 2147483646 h 30923"/>
                  <a:gd name="T48" fmla="*/ 2147483646 w 22898"/>
                  <a:gd name="T49" fmla="*/ 2147483646 h 30923"/>
                  <a:gd name="T50" fmla="*/ 2147483646 w 22898"/>
                  <a:gd name="T51" fmla="*/ 2147483646 h 30923"/>
                  <a:gd name="T52" fmla="*/ 2147483646 w 22898"/>
                  <a:gd name="T53" fmla="*/ 2147483646 h 30923"/>
                  <a:gd name="T54" fmla="*/ 2147483646 w 22898"/>
                  <a:gd name="T55" fmla="*/ 2147483646 h 30923"/>
                  <a:gd name="T56" fmla="*/ 2147483646 w 22898"/>
                  <a:gd name="T57" fmla="*/ 2147483646 h 30923"/>
                  <a:gd name="T58" fmla="*/ 2147483646 w 22898"/>
                  <a:gd name="T59" fmla="*/ 2147483646 h 30923"/>
                  <a:gd name="T60" fmla="*/ 2147483646 w 22898"/>
                  <a:gd name="T61" fmla="*/ 2147483646 h 30923"/>
                  <a:gd name="T62" fmla="*/ 2147483646 w 22898"/>
                  <a:gd name="T63" fmla="*/ 2147483646 h 30923"/>
                  <a:gd name="T64" fmla="*/ 2147483646 w 22898"/>
                  <a:gd name="T65" fmla="*/ 2147483646 h 30923"/>
                  <a:gd name="T66" fmla="*/ 2147483646 w 22898"/>
                  <a:gd name="T67" fmla="*/ 2147483646 h 30923"/>
                  <a:gd name="T68" fmla="*/ 2147483646 w 22898"/>
                  <a:gd name="T69" fmla="*/ 2147483646 h 30923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2898" h="30923" extrusionOk="0">
                    <a:moveTo>
                      <a:pt x="12348" y="1"/>
                    </a:moveTo>
                    <a:lnTo>
                      <a:pt x="6942" y="5395"/>
                    </a:lnTo>
                    <a:lnTo>
                      <a:pt x="7359" y="5740"/>
                    </a:lnTo>
                    <a:lnTo>
                      <a:pt x="8109" y="6502"/>
                    </a:lnTo>
                    <a:lnTo>
                      <a:pt x="8764" y="7335"/>
                    </a:lnTo>
                    <a:lnTo>
                      <a:pt x="9324" y="8228"/>
                    </a:lnTo>
                    <a:lnTo>
                      <a:pt x="9788" y="9181"/>
                    </a:lnTo>
                    <a:lnTo>
                      <a:pt x="10133" y="10169"/>
                    </a:lnTo>
                    <a:lnTo>
                      <a:pt x="10372" y="11205"/>
                    </a:lnTo>
                    <a:lnTo>
                      <a:pt x="10491" y="12265"/>
                    </a:lnTo>
                    <a:lnTo>
                      <a:pt x="10503" y="12812"/>
                    </a:lnTo>
                    <a:lnTo>
                      <a:pt x="10503" y="13777"/>
                    </a:lnTo>
                    <a:lnTo>
                      <a:pt x="10991" y="13789"/>
                    </a:lnTo>
                    <a:lnTo>
                      <a:pt x="11920" y="13979"/>
                    </a:lnTo>
                    <a:lnTo>
                      <a:pt x="12777" y="14348"/>
                    </a:lnTo>
                    <a:lnTo>
                      <a:pt x="13539" y="14860"/>
                    </a:lnTo>
                    <a:lnTo>
                      <a:pt x="14182" y="15503"/>
                    </a:lnTo>
                    <a:lnTo>
                      <a:pt x="14694" y="16265"/>
                    </a:lnTo>
                    <a:lnTo>
                      <a:pt x="15051" y="17123"/>
                    </a:lnTo>
                    <a:lnTo>
                      <a:pt x="15241" y="18051"/>
                    </a:lnTo>
                    <a:lnTo>
                      <a:pt x="15265" y="18540"/>
                    </a:lnTo>
                    <a:lnTo>
                      <a:pt x="15241" y="19028"/>
                    </a:lnTo>
                    <a:lnTo>
                      <a:pt x="15051" y="19956"/>
                    </a:lnTo>
                    <a:lnTo>
                      <a:pt x="14694" y="20814"/>
                    </a:lnTo>
                    <a:lnTo>
                      <a:pt x="14182" y="21576"/>
                    </a:lnTo>
                    <a:lnTo>
                      <a:pt x="13539" y="22219"/>
                    </a:lnTo>
                    <a:lnTo>
                      <a:pt x="12777" y="22731"/>
                    </a:lnTo>
                    <a:lnTo>
                      <a:pt x="11920" y="23100"/>
                    </a:lnTo>
                    <a:lnTo>
                      <a:pt x="10991" y="23290"/>
                    </a:lnTo>
                    <a:lnTo>
                      <a:pt x="10503" y="23302"/>
                    </a:lnTo>
                    <a:lnTo>
                      <a:pt x="977" y="23302"/>
                    </a:lnTo>
                    <a:lnTo>
                      <a:pt x="1" y="24267"/>
                    </a:lnTo>
                    <a:lnTo>
                      <a:pt x="1" y="29958"/>
                    </a:lnTo>
                    <a:lnTo>
                      <a:pt x="977" y="30922"/>
                    </a:lnTo>
                    <a:lnTo>
                      <a:pt x="10503" y="30922"/>
                    </a:lnTo>
                    <a:lnTo>
                      <a:pt x="11134" y="30911"/>
                    </a:lnTo>
                    <a:lnTo>
                      <a:pt x="12384" y="30780"/>
                    </a:lnTo>
                    <a:lnTo>
                      <a:pt x="13598" y="30541"/>
                    </a:lnTo>
                    <a:lnTo>
                      <a:pt x="14765" y="30172"/>
                    </a:lnTo>
                    <a:lnTo>
                      <a:pt x="15873" y="29708"/>
                    </a:lnTo>
                    <a:lnTo>
                      <a:pt x="16932" y="29136"/>
                    </a:lnTo>
                    <a:lnTo>
                      <a:pt x="17921" y="28470"/>
                    </a:lnTo>
                    <a:lnTo>
                      <a:pt x="18837" y="27708"/>
                    </a:lnTo>
                    <a:lnTo>
                      <a:pt x="19671" y="26874"/>
                    </a:lnTo>
                    <a:lnTo>
                      <a:pt x="20433" y="25957"/>
                    </a:lnTo>
                    <a:lnTo>
                      <a:pt x="21100" y="24969"/>
                    </a:lnTo>
                    <a:lnTo>
                      <a:pt x="21671" y="23909"/>
                    </a:lnTo>
                    <a:lnTo>
                      <a:pt x="22147" y="22802"/>
                    </a:lnTo>
                    <a:lnTo>
                      <a:pt x="22505" y="21635"/>
                    </a:lnTo>
                    <a:lnTo>
                      <a:pt x="22755" y="20433"/>
                    </a:lnTo>
                    <a:lnTo>
                      <a:pt x="22886" y="19183"/>
                    </a:lnTo>
                    <a:lnTo>
                      <a:pt x="22898" y="18540"/>
                    </a:lnTo>
                    <a:lnTo>
                      <a:pt x="22886" y="17778"/>
                    </a:lnTo>
                    <a:lnTo>
                      <a:pt x="22695" y="16289"/>
                    </a:lnTo>
                    <a:lnTo>
                      <a:pt x="22338" y="14837"/>
                    </a:lnTo>
                    <a:lnTo>
                      <a:pt x="21802" y="13455"/>
                    </a:lnTo>
                    <a:lnTo>
                      <a:pt x="21112" y="12134"/>
                    </a:lnTo>
                    <a:lnTo>
                      <a:pt x="20266" y="10907"/>
                    </a:lnTo>
                    <a:lnTo>
                      <a:pt x="19278" y="9788"/>
                    </a:lnTo>
                    <a:lnTo>
                      <a:pt x="18147" y="8776"/>
                    </a:lnTo>
                    <a:lnTo>
                      <a:pt x="17528" y="8336"/>
                    </a:lnTo>
                    <a:lnTo>
                      <a:pt x="17349" y="7728"/>
                    </a:lnTo>
                    <a:lnTo>
                      <a:pt x="16944" y="6550"/>
                    </a:lnTo>
                    <a:lnTo>
                      <a:pt x="16444" y="5407"/>
                    </a:lnTo>
                    <a:lnTo>
                      <a:pt x="15861" y="4311"/>
                    </a:lnTo>
                    <a:lnTo>
                      <a:pt x="15206" y="3263"/>
                    </a:lnTo>
                    <a:lnTo>
                      <a:pt x="14479" y="2263"/>
                    </a:lnTo>
                    <a:lnTo>
                      <a:pt x="13682" y="1311"/>
                    </a:lnTo>
                    <a:lnTo>
                      <a:pt x="12813" y="418"/>
                    </a:lnTo>
                    <a:lnTo>
                      <a:pt x="1234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fi-FI"/>
              </a:p>
            </p:txBody>
          </p:sp>
          <p:sp>
            <p:nvSpPr>
              <p:cNvPr id="15" name="Google Shape;169;p12">
                <a:extLst>
                  <a:ext uri="{FF2B5EF4-FFF2-40B4-BE49-F238E27FC236}">
                    <a16:creationId xmlns:a16="http://schemas.microsoft.com/office/drawing/2014/main" id="{873C3E67-70CA-6A4B-AEF9-BED135087FAE}"/>
                  </a:ext>
                </a:extLst>
              </p:cNvPr>
              <p:cNvSpPr/>
              <p:nvPr/>
            </p:nvSpPr>
            <p:spPr>
              <a:xfrm>
                <a:off x="646267" y="4748470"/>
                <a:ext cx="113108" cy="53596"/>
              </a:xfrm>
              <a:custGeom>
                <a:avLst/>
                <a:gdLst/>
                <a:ahLst/>
                <a:cxnLst/>
                <a:rect l="l" t="t" r="r" b="b"/>
                <a:pathLst>
                  <a:path w="17016" h="8062" extrusionOk="0">
                    <a:moveTo>
                      <a:pt x="5513" y="1"/>
                    </a:moveTo>
                    <a:lnTo>
                      <a:pt x="4144" y="417"/>
                    </a:lnTo>
                    <a:lnTo>
                      <a:pt x="334" y="4227"/>
                    </a:lnTo>
                    <a:lnTo>
                      <a:pt x="0" y="5525"/>
                    </a:lnTo>
                    <a:lnTo>
                      <a:pt x="405" y="5823"/>
                    </a:lnTo>
                    <a:lnTo>
                      <a:pt x="1251" y="6359"/>
                    </a:lnTo>
                    <a:lnTo>
                      <a:pt x="2144" y="6835"/>
                    </a:lnTo>
                    <a:lnTo>
                      <a:pt x="3061" y="7228"/>
                    </a:lnTo>
                    <a:lnTo>
                      <a:pt x="4001" y="7549"/>
                    </a:lnTo>
                    <a:lnTo>
                      <a:pt x="4977" y="7799"/>
                    </a:lnTo>
                    <a:lnTo>
                      <a:pt x="5966" y="7966"/>
                    </a:lnTo>
                    <a:lnTo>
                      <a:pt x="6966" y="8049"/>
                    </a:lnTo>
                    <a:lnTo>
                      <a:pt x="7478" y="8061"/>
                    </a:lnTo>
                    <a:lnTo>
                      <a:pt x="17015" y="8061"/>
                    </a:lnTo>
                    <a:lnTo>
                      <a:pt x="17015" y="429"/>
                    </a:lnTo>
                    <a:lnTo>
                      <a:pt x="7478" y="429"/>
                    </a:lnTo>
                    <a:lnTo>
                      <a:pt x="6966" y="405"/>
                    </a:lnTo>
                    <a:lnTo>
                      <a:pt x="5978" y="191"/>
                    </a:lnTo>
                    <a:lnTo>
                      <a:pt x="55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  <p:sp>
            <p:nvSpPr>
              <p:cNvPr id="16" name="Google Shape;170;p12">
                <a:extLst>
                  <a:ext uri="{FF2B5EF4-FFF2-40B4-BE49-F238E27FC236}">
                    <a16:creationId xmlns:a16="http://schemas.microsoft.com/office/drawing/2014/main" id="{BA317ACD-C0C4-6041-8C17-67282AAE9F77}"/>
                  </a:ext>
                </a:extLst>
              </p:cNvPr>
              <p:cNvSpPr/>
              <p:nvPr/>
            </p:nvSpPr>
            <p:spPr>
              <a:xfrm>
                <a:off x="614120" y="4637705"/>
                <a:ext cx="147636" cy="147687"/>
              </a:xfrm>
              <a:custGeom>
                <a:avLst/>
                <a:gdLst/>
                <a:ahLst/>
                <a:cxnLst/>
                <a:rect l="l" t="t" r="r" b="b"/>
                <a:pathLst>
                  <a:path w="22266" h="22279" extrusionOk="0">
                    <a:moveTo>
                      <a:pt x="12407" y="1"/>
                    </a:moveTo>
                    <a:lnTo>
                      <a:pt x="11764" y="13"/>
                    </a:lnTo>
                    <a:lnTo>
                      <a:pt x="10514" y="132"/>
                    </a:lnTo>
                    <a:lnTo>
                      <a:pt x="9299" y="382"/>
                    </a:lnTo>
                    <a:lnTo>
                      <a:pt x="8132" y="739"/>
                    </a:lnTo>
                    <a:lnTo>
                      <a:pt x="7025" y="1203"/>
                    </a:lnTo>
                    <a:lnTo>
                      <a:pt x="5965" y="1775"/>
                    </a:lnTo>
                    <a:lnTo>
                      <a:pt x="4977" y="2442"/>
                    </a:lnTo>
                    <a:lnTo>
                      <a:pt x="4060" y="3192"/>
                    </a:lnTo>
                    <a:lnTo>
                      <a:pt x="3215" y="4037"/>
                    </a:lnTo>
                    <a:lnTo>
                      <a:pt x="2465" y="4954"/>
                    </a:lnTo>
                    <a:lnTo>
                      <a:pt x="1798" y="5942"/>
                    </a:lnTo>
                    <a:lnTo>
                      <a:pt x="1226" y="6990"/>
                    </a:lnTo>
                    <a:lnTo>
                      <a:pt x="750" y="8097"/>
                    </a:lnTo>
                    <a:lnTo>
                      <a:pt x="393" y="9264"/>
                    </a:lnTo>
                    <a:lnTo>
                      <a:pt x="143" y="10479"/>
                    </a:lnTo>
                    <a:lnTo>
                      <a:pt x="12" y="11729"/>
                    </a:lnTo>
                    <a:lnTo>
                      <a:pt x="0" y="12360"/>
                    </a:lnTo>
                    <a:lnTo>
                      <a:pt x="12" y="13098"/>
                    </a:lnTo>
                    <a:lnTo>
                      <a:pt x="179" y="14527"/>
                    </a:lnTo>
                    <a:lnTo>
                      <a:pt x="512" y="15920"/>
                    </a:lnTo>
                    <a:lnTo>
                      <a:pt x="1000" y="17265"/>
                    </a:lnTo>
                    <a:lnTo>
                      <a:pt x="1631" y="18527"/>
                    </a:lnTo>
                    <a:lnTo>
                      <a:pt x="2405" y="19730"/>
                    </a:lnTo>
                    <a:lnTo>
                      <a:pt x="3310" y="20825"/>
                    </a:lnTo>
                    <a:lnTo>
                      <a:pt x="4358" y="21826"/>
                    </a:lnTo>
                    <a:lnTo>
                      <a:pt x="4929" y="22278"/>
                    </a:lnTo>
                    <a:lnTo>
                      <a:pt x="10454" y="16741"/>
                    </a:lnTo>
                    <a:lnTo>
                      <a:pt x="10014" y="16527"/>
                    </a:lnTo>
                    <a:lnTo>
                      <a:pt x="9240" y="15979"/>
                    </a:lnTo>
                    <a:lnTo>
                      <a:pt x="8609" y="15301"/>
                    </a:lnTo>
                    <a:lnTo>
                      <a:pt x="8120" y="14515"/>
                    </a:lnTo>
                    <a:lnTo>
                      <a:pt x="7799" y="13670"/>
                    </a:lnTo>
                    <a:lnTo>
                      <a:pt x="7644" y="12765"/>
                    </a:lnTo>
                    <a:lnTo>
                      <a:pt x="7656" y="11836"/>
                    </a:lnTo>
                    <a:lnTo>
                      <a:pt x="7870" y="10895"/>
                    </a:lnTo>
                    <a:lnTo>
                      <a:pt x="8061" y="10443"/>
                    </a:lnTo>
                    <a:lnTo>
                      <a:pt x="8275" y="10002"/>
                    </a:lnTo>
                    <a:lnTo>
                      <a:pt x="8823" y="9240"/>
                    </a:lnTo>
                    <a:lnTo>
                      <a:pt x="9502" y="8597"/>
                    </a:lnTo>
                    <a:lnTo>
                      <a:pt x="10276" y="8121"/>
                    </a:lnTo>
                    <a:lnTo>
                      <a:pt x="11133" y="7788"/>
                    </a:lnTo>
                    <a:lnTo>
                      <a:pt x="12038" y="7633"/>
                    </a:lnTo>
                    <a:lnTo>
                      <a:pt x="12967" y="7657"/>
                    </a:lnTo>
                    <a:lnTo>
                      <a:pt x="13895" y="7859"/>
                    </a:lnTo>
                    <a:lnTo>
                      <a:pt x="14348" y="8050"/>
                    </a:lnTo>
                    <a:lnTo>
                      <a:pt x="14741" y="8240"/>
                    </a:lnTo>
                    <a:lnTo>
                      <a:pt x="15455" y="8728"/>
                    </a:lnTo>
                    <a:lnTo>
                      <a:pt x="16062" y="9347"/>
                    </a:lnTo>
                    <a:lnTo>
                      <a:pt x="16562" y="10050"/>
                    </a:lnTo>
                    <a:lnTo>
                      <a:pt x="16753" y="10443"/>
                    </a:lnTo>
                    <a:lnTo>
                      <a:pt x="22266" y="4930"/>
                    </a:lnTo>
                    <a:lnTo>
                      <a:pt x="21825" y="4347"/>
                    </a:lnTo>
                    <a:lnTo>
                      <a:pt x="20825" y="3311"/>
                    </a:lnTo>
                    <a:lnTo>
                      <a:pt x="19730" y="2394"/>
                    </a:lnTo>
                    <a:lnTo>
                      <a:pt x="18539" y="1620"/>
                    </a:lnTo>
                    <a:lnTo>
                      <a:pt x="17277" y="989"/>
                    </a:lnTo>
                    <a:lnTo>
                      <a:pt x="15943" y="513"/>
                    </a:lnTo>
                    <a:lnTo>
                      <a:pt x="14550" y="179"/>
                    </a:lnTo>
                    <a:lnTo>
                      <a:pt x="13133" y="13"/>
                    </a:lnTo>
                    <a:lnTo>
                      <a:pt x="124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lIns="91425" tIns="91425" rIns="91425" bIns="91425" anchor="ctr"/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/>
              </a:p>
            </p:txBody>
          </p:sp>
        </p:grpSp>
        <p:grpSp>
          <p:nvGrpSpPr>
            <p:cNvPr id="5" name="Google Shape;171;p12"/>
            <p:cNvGrpSpPr>
              <a:grpSpLocks/>
            </p:cNvGrpSpPr>
            <p:nvPr/>
          </p:nvGrpSpPr>
          <p:grpSpPr bwMode="auto">
            <a:xfrm>
              <a:off x="989660" y="4603434"/>
              <a:ext cx="1190118" cy="210542"/>
              <a:chOff x="989660" y="4603434"/>
              <a:chExt cx="1190118" cy="210542"/>
            </a:xfrm>
          </p:grpSpPr>
          <p:sp>
            <p:nvSpPr>
              <p:cNvPr id="6" name="Google Shape;172;p12"/>
              <p:cNvSpPr>
                <a:spLocks/>
              </p:cNvSpPr>
              <p:nvPr/>
            </p:nvSpPr>
            <p:spPr bwMode="auto">
              <a:xfrm>
                <a:off x="989660" y="4603434"/>
                <a:ext cx="646021" cy="210542"/>
              </a:xfrm>
              <a:custGeom>
                <a:avLst/>
                <a:gdLst>
                  <a:gd name="T0" fmla="*/ 2147483646 w 97660"/>
                  <a:gd name="T1" fmla="*/ 2147483646 h 31828"/>
                  <a:gd name="T2" fmla="*/ 2147483646 w 97660"/>
                  <a:gd name="T3" fmla="*/ 2147483646 h 31828"/>
                  <a:gd name="T4" fmla="*/ 2147483646 w 97660"/>
                  <a:gd name="T5" fmla="*/ 2147483646 h 31828"/>
                  <a:gd name="T6" fmla="*/ 2147483646 w 97660"/>
                  <a:gd name="T7" fmla="*/ 2147483646 h 31828"/>
                  <a:gd name="T8" fmla="*/ 2147483646 w 97660"/>
                  <a:gd name="T9" fmla="*/ 2147483646 h 31828"/>
                  <a:gd name="T10" fmla="*/ 2147483646 w 97660"/>
                  <a:gd name="T11" fmla="*/ 2147483646 h 31828"/>
                  <a:gd name="T12" fmla="*/ 2147483646 w 97660"/>
                  <a:gd name="T13" fmla="*/ 2147483646 h 31828"/>
                  <a:gd name="T14" fmla="*/ 2147483646 w 97660"/>
                  <a:gd name="T15" fmla="*/ 2147483646 h 31828"/>
                  <a:gd name="T16" fmla="*/ 2147483646 w 97660"/>
                  <a:gd name="T17" fmla="*/ 2147483646 h 31828"/>
                  <a:gd name="T18" fmla="*/ 2147483646 w 97660"/>
                  <a:gd name="T19" fmla="*/ 2147483646 h 31828"/>
                  <a:gd name="T20" fmla="*/ 2147483646 w 97660"/>
                  <a:gd name="T21" fmla="*/ 2147483646 h 31828"/>
                  <a:gd name="T22" fmla="*/ 2147483646 w 97660"/>
                  <a:gd name="T23" fmla="*/ 2147483646 h 31828"/>
                  <a:gd name="T24" fmla="*/ 2147483646 w 97660"/>
                  <a:gd name="T25" fmla="*/ 2147483646 h 31828"/>
                  <a:gd name="T26" fmla="*/ 2147483646 w 97660"/>
                  <a:gd name="T27" fmla="*/ 2147483646 h 31828"/>
                  <a:gd name="T28" fmla="*/ 2147483646 w 97660"/>
                  <a:gd name="T29" fmla="*/ 2147483646 h 31828"/>
                  <a:gd name="T30" fmla="*/ 2147483646 w 97660"/>
                  <a:gd name="T31" fmla="*/ 2147483646 h 31828"/>
                  <a:gd name="T32" fmla="*/ 2147483646 w 97660"/>
                  <a:gd name="T33" fmla="*/ 2147483646 h 31828"/>
                  <a:gd name="T34" fmla="*/ 2147483646 w 97660"/>
                  <a:gd name="T35" fmla="*/ 2147483646 h 31828"/>
                  <a:gd name="T36" fmla="*/ 2147483646 w 97660"/>
                  <a:gd name="T37" fmla="*/ 2147483646 h 31828"/>
                  <a:gd name="T38" fmla="*/ 2147483646 w 97660"/>
                  <a:gd name="T39" fmla="*/ 2147483646 h 31828"/>
                  <a:gd name="T40" fmla="*/ 2147483646 w 97660"/>
                  <a:gd name="T41" fmla="*/ 2147483646 h 31828"/>
                  <a:gd name="T42" fmla="*/ 2147483646 w 97660"/>
                  <a:gd name="T43" fmla="*/ 2147483646 h 31828"/>
                  <a:gd name="T44" fmla="*/ 2147483646 w 97660"/>
                  <a:gd name="T45" fmla="*/ 2147483646 h 31828"/>
                  <a:gd name="T46" fmla="*/ 2147483646 w 97660"/>
                  <a:gd name="T47" fmla="*/ 2147483646 h 31828"/>
                  <a:gd name="T48" fmla="*/ 2147483646 w 97660"/>
                  <a:gd name="T49" fmla="*/ 2147483646 h 31828"/>
                  <a:gd name="T50" fmla="*/ 2147483646 w 97660"/>
                  <a:gd name="T51" fmla="*/ 2147483646 h 31828"/>
                  <a:gd name="T52" fmla="*/ 2147483646 w 97660"/>
                  <a:gd name="T53" fmla="*/ 2147483646 h 31828"/>
                  <a:gd name="T54" fmla="*/ 2147483646 w 97660"/>
                  <a:gd name="T55" fmla="*/ 2147483646 h 31828"/>
                  <a:gd name="T56" fmla="*/ 2147483646 w 97660"/>
                  <a:gd name="T57" fmla="*/ 2147483646 h 31828"/>
                  <a:gd name="T58" fmla="*/ 2147483646 w 97660"/>
                  <a:gd name="T59" fmla="*/ 2147483646 h 31828"/>
                  <a:gd name="T60" fmla="*/ 2147483646 w 97660"/>
                  <a:gd name="T61" fmla="*/ 2147483646 h 31828"/>
                  <a:gd name="T62" fmla="*/ 2147483646 w 97660"/>
                  <a:gd name="T63" fmla="*/ 2147483646 h 31828"/>
                  <a:gd name="T64" fmla="*/ 2147483646 w 97660"/>
                  <a:gd name="T65" fmla="*/ 2147483646 h 31828"/>
                  <a:gd name="T66" fmla="*/ 2147483646 w 97660"/>
                  <a:gd name="T67" fmla="*/ 2147483646 h 31828"/>
                  <a:gd name="T68" fmla="*/ 2147483646 w 97660"/>
                  <a:gd name="T69" fmla="*/ 2147483646 h 31828"/>
                  <a:gd name="T70" fmla="*/ 2147483646 w 97660"/>
                  <a:gd name="T71" fmla="*/ 2147483646 h 31828"/>
                  <a:gd name="T72" fmla="*/ 2147483646 w 97660"/>
                  <a:gd name="T73" fmla="*/ 2147483646 h 31828"/>
                  <a:gd name="T74" fmla="*/ 2147483646 w 97660"/>
                  <a:gd name="T75" fmla="*/ 2147483646 h 31828"/>
                  <a:gd name="T76" fmla="*/ 2147483646 w 97660"/>
                  <a:gd name="T77" fmla="*/ 2147483646 h 31828"/>
                  <a:gd name="T78" fmla="*/ 2147483646 w 97660"/>
                  <a:gd name="T79" fmla="*/ 2147483646 h 31828"/>
                  <a:gd name="T80" fmla="*/ 2147483646 w 97660"/>
                  <a:gd name="T81" fmla="*/ 2147483646 h 31828"/>
                  <a:gd name="T82" fmla="*/ 2147483646 w 97660"/>
                  <a:gd name="T83" fmla="*/ 2147483646 h 31828"/>
                  <a:gd name="T84" fmla="*/ 2147483646 w 97660"/>
                  <a:gd name="T85" fmla="*/ 2147483646 h 31828"/>
                  <a:gd name="T86" fmla="*/ 2147483646 w 97660"/>
                  <a:gd name="T87" fmla="*/ 2147483646 h 31828"/>
                  <a:gd name="T88" fmla="*/ 2147483646 w 97660"/>
                  <a:gd name="T89" fmla="*/ 2147483646 h 31828"/>
                  <a:gd name="T90" fmla="*/ 2147483646 w 97660"/>
                  <a:gd name="T91" fmla="*/ 2147483646 h 31828"/>
                  <a:gd name="T92" fmla="*/ 2147483646 w 97660"/>
                  <a:gd name="T93" fmla="*/ 2147483646 h 31828"/>
                  <a:gd name="T94" fmla="*/ 2147483646 w 97660"/>
                  <a:gd name="T95" fmla="*/ 2147483646 h 31828"/>
                  <a:gd name="T96" fmla="*/ 2147483646 w 97660"/>
                  <a:gd name="T97" fmla="*/ 2147483646 h 31828"/>
                  <a:gd name="T98" fmla="*/ 2147483646 w 97660"/>
                  <a:gd name="T99" fmla="*/ 2147483646 h 31828"/>
                  <a:gd name="T100" fmla="*/ 2147483646 w 97660"/>
                  <a:gd name="T101" fmla="*/ 2147483646 h 31828"/>
                  <a:gd name="T102" fmla="*/ 2147483646 w 97660"/>
                  <a:gd name="T103" fmla="*/ 2147483646 h 31828"/>
                  <a:gd name="T104" fmla="*/ 2147483646 w 97660"/>
                  <a:gd name="T105" fmla="*/ 2147483646 h 31828"/>
                  <a:gd name="T106" fmla="*/ 2147483646 w 97660"/>
                  <a:gd name="T107" fmla="*/ 2147483646 h 31828"/>
                  <a:gd name="T108" fmla="*/ 2147483646 w 97660"/>
                  <a:gd name="T109" fmla="*/ 2147483646 h 31828"/>
                  <a:gd name="T110" fmla="*/ 2147483646 w 97660"/>
                  <a:gd name="T111" fmla="*/ 2147483646 h 31828"/>
                  <a:gd name="T112" fmla="*/ 2147483646 w 97660"/>
                  <a:gd name="T113" fmla="*/ 2147483646 h 31828"/>
                  <a:gd name="T114" fmla="*/ 2147483646 w 97660"/>
                  <a:gd name="T115" fmla="*/ 2147483646 h 31828"/>
                  <a:gd name="T116" fmla="*/ 2147483646 w 97660"/>
                  <a:gd name="T117" fmla="*/ 2147483646 h 31828"/>
                  <a:gd name="T118" fmla="*/ 2147483646 w 97660"/>
                  <a:gd name="T119" fmla="*/ 2147483646 h 31828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97660" h="31828" extrusionOk="0">
                    <a:moveTo>
                      <a:pt x="90813" y="11848"/>
                    </a:moveTo>
                    <a:lnTo>
                      <a:pt x="91289" y="11919"/>
                    </a:lnTo>
                    <a:lnTo>
                      <a:pt x="91754" y="12038"/>
                    </a:lnTo>
                    <a:lnTo>
                      <a:pt x="92194" y="12217"/>
                    </a:lnTo>
                    <a:lnTo>
                      <a:pt x="92409" y="12336"/>
                    </a:lnTo>
                    <a:lnTo>
                      <a:pt x="92599" y="12443"/>
                    </a:lnTo>
                    <a:lnTo>
                      <a:pt x="92933" y="12705"/>
                    </a:lnTo>
                    <a:lnTo>
                      <a:pt x="93206" y="13015"/>
                    </a:lnTo>
                    <a:lnTo>
                      <a:pt x="93433" y="13372"/>
                    </a:lnTo>
                    <a:lnTo>
                      <a:pt x="93528" y="13562"/>
                    </a:lnTo>
                    <a:lnTo>
                      <a:pt x="86408" y="16491"/>
                    </a:lnTo>
                    <a:lnTo>
                      <a:pt x="86396" y="16015"/>
                    </a:lnTo>
                    <a:lnTo>
                      <a:pt x="86539" y="15098"/>
                    </a:lnTo>
                    <a:lnTo>
                      <a:pt x="86860" y="14229"/>
                    </a:lnTo>
                    <a:lnTo>
                      <a:pt x="87372" y="13455"/>
                    </a:lnTo>
                    <a:lnTo>
                      <a:pt x="87694" y="13110"/>
                    </a:lnTo>
                    <a:lnTo>
                      <a:pt x="87979" y="12824"/>
                    </a:lnTo>
                    <a:lnTo>
                      <a:pt x="88646" y="12372"/>
                    </a:lnTo>
                    <a:lnTo>
                      <a:pt x="89372" y="12050"/>
                    </a:lnTo>
                    <a:lnTo>
                      <a:pt x="90158" y="11872"/>
                    </a:lnTo>
                    <a:lnTo>
                      <a:pt x="90563" y="11848"/>
                    </a:lnTo>
                    <a:lnTo>
                      <a:pt x="90813" y="11848"/>
                    </a:lnTo>
                    <a:close/>
                    <a:moveTo>
                      <a:pt x="32899" y="11907"/>
                    </a:moveTo>
                    <a:lnTo>
                      <a:pt x="33756" y="11931"/>
                    </a:lnTo>
                    <a:lnTo>
                      <a:pt x="34578" y="12110"/>
                    </a:lnTo>
                    <a:lnTo>
                      <a:pt x="35375" y="12443"/>
                    </a:lnTo>
                    <a:lnTo>
                      <a:pt x="36090" y="12943"/>
                    </a:lnTo>
                    <a:lnTo>
                      <a:pt x="36423" y="13265"/>
                    </a:lnTo>
                    <a:lnTo>
                      <a:pt x="36733" y="13646"/>
                    </a:lnTo>
                    <a:lnTo>
                      <a:pt x="37221" y="14467"/>
                    </a:lnTo>
                    <a:lnTo>
                      <a:pt x="37554" y="15348"/>
                    </a:lnTo>
                    <a:lnTo>
                      <a:pt x="37721" y="16265"/>
                    </a:lnTo>
                    <a:lnTo>
                      <a:pt x="37721" y="17194"/>
                    </a:lnTo>
                    <a:lnTo>
                      <a:pt x="37554" y="18111"/>
                    </a:lnTo>
                    <a:lnTo>
                      <a:pt x="37221" y="18992"/>
                    </a:lnTo>
                    <a:lnTo>
                      <a:pt x="36733" y="19801"/>
                    </a:lnTo>
                    <a:lnTo>
                      <a:pt x="36423" y="20182"/>
                    </a:lnTo>
                    <a:lnTo>
                      <a:pt x="36340" y="20266"/>
                    </a:lnTo>
                    <a:lnTo>
                      <a:pt x="36256" y="20349"/>
                    </a:lnTo>
                    <a:lnTo>
                      <a:pt x="35911" y="20647"/>
                    </a:lnTo>
                    <a:lnTo>
                      <a:pt x="35173" y="21099"/>
                    </a:lnTo>
                    <a:lnTo>
                      <a:pt x="34375" y="21397"/>
                    </a:lnTo>
                    <a:lnTo>
                      <a:pt x="33554" y="21540"/>
                    </a:lnTo>
                    <a:lnTo>
                      <a:pt x="32720" y="21516"/>
                    </a:lnTo>
                    <a:lnTo>
                      <a:pt x="31899" y="21326"/>
                    </a:lnTo>
                    <a:lnTo>
                      <a:pt x="31125" y="20992"/>
                    </a:lnTo>
                    <a:lnTo>
                      <a:pt x="30410" y="20492"/>
                    </a:lnTo>
                    <a:lnTo>
                      <a:pt x="30089" y="20182"/>
                    </a:lnTo>
                    <a:lnTo>
                      <a:pt x="30053" y="20182"/>
                    </a:lnTo>
                    <a:lnTo>
                      <a:pt x="29732" y="19801"/>
                    </a:lnTo>
                    <a:lnTo>
                      <a:pt x="29243" y="18980"/>
                    </a:lnTo>
                    <a:lnTo>
                      <a:pt x="28910" y="18099"/>
                    </a:lnTo>
                    <a:lnTo>
                      <a:pt x="28743" y="17182"/>
                    </a:lnTo>
                    <a:lnTo>
                      <a:pt x="28743" y="16253"/>
                    </a:lnTo>
                    <a:lnTo>
                      <a:pt x="28910" y="15336"/>
                    </a:lnTo>
                    <a:lnTo>
                      <a:pt x="29243" y="14455"/>
                    </a:lnTo>
                    <a:lnTo>
                      <a:pt x="29732" y="13634"/>
                    </a:lnTo>
                    <a:lnTo>
                      <a:pt x="30053" y="13265"/>
                    </a:lnTo>
                    <a:lnTo>
                      <a:pt x="30184" y="13134"/>
                    </a:lnTo>
                    <a:lnTo>
                      <a:pt x="30517" y="12824"/>
                    </a:lnTo>
                    <a:lnTo>
                      <a:pt x="31268" y="12360"/>
                    </a:lnTo>
                    <a:lnTo>
                      <a:pt x="32065" y="12050"/>
                    </a:lnTo>
                    <a:lnTo>
                      <a:pt x="32899" y="11907"/>
                    </a:lnTo>
                    <a:close/>
                    <a:moveTo>
                      <a:pt x="50318" y="11907"/>
                    </a:moveTo>
                    <a:lnTo>
                      <a:pt x="51164" y="11931"/>
                    </a:lnTo>
                    <a:lnTo>
                      <a:pt x="51997" y="12110"/>
                    </a:lnTo>
                    <a:lnTo>
                      <a:pt x="52783" y="12443"/>
                    </a:lnTo>
                    <a:lnTo>
                      <a:pt x="53509" y="12943"/>
                    </a:lnTo>
                    <a:lnTo>
                      <a:pt x="53831" y="13265"/>
                    </a:lnTo>
                    <a:lnTo>
                      <a:pt x="54152" y="13646"/>
                    </a:lnTo>
                    <a:lnTo>
                      <a:pt x="54641" y="14467"/>
                    </a:lnTo>
                    <a:lnTo>
                      <a:pt x="54974" y="15348"/>
                    </a:lnTo>
                    <a:lnTo>
                      <a:pt x="55129" y="16265"/>
                    </a:lnTo>
                    <a:lnTo>
                      <a:pt x="55129" y="17194"/>
                    </a:lnTo>
                    <a:lnTo>
                      <a:pt x="54974" y="18111"/>
                    </a:lnTo>
                    <a:lnTo>
                      <a:pt x="54641" y="18992"/>
                    </a:lnTo>
                    <a:lnTo>
                      <a:pt x="54152" y="19801"/>
                    </a:lnTo>
                    <a:lnTo>
                      <a:pt x="53831" y="20182"/>
                    </a:lnTo>
                    <a:lnTo>
                      <a:pt x="53759" y="20266"/>
                    </a:lnTo>
                    <a:lnTo>
                      <a:pt x="53664" y="20349"/>
                    </a:lnTo>
                    <a:lnTo>
                      <a:pt x="53331" y="20647"/>
                    </a:lnTo>
                    <a:lnTo>
                      <a:pt x="52593" y="21099"/>
                    </a:lnTo>
                    <a:lnTo>
                      <a:pt x="51795" y="21397"/>
                    </a:lnTo>
                    <a:lnTo>
                      <a:pt x="50961" y="21540"/>
                    </a:lnTo>
                    <a:lnTo>
                      <a:pt x="50128" y="21516"/>
                    </a:lnTo>
                    <a:lnTo>
                      <a:pt x="49306" y="21326"/>
                    </a:lnTo>
                    <a:lnTo>
                      <a:pt x="48532" y="20992"/>
                    </a:lnTo>
                    <a:lnTo>
                      <a:pt x="47818" y="20492"/>
                    </a:lnTo>
                    <a:lnTo>
                      <a:pt x="47508" y="20182"/>
                    </a:lnTo>
                    <a:lnTo>
                      <a:pt x="47461" y="20182"/>
                    </a:lnTo>
                    <a:lnTo>
                      <a:pt x="47139" y="19801"/>
                    </a:lnTo>
                    <a:lnTo>
                      <a:pt x="46651" y="18980"/>
                    </a:lnTo>
                    <a:lnTo>
                      <a:pt x="46318" y="18099"/>
                    </a:lnTo>
                    <a:lnTo>
                      <a:pt x="46163" y="17182"/>
                    </a:lnTo>
                    <a:lnTo>
                      <a:pt x="46163" y="16253"/>
                    </a:lnTo>
                    <a:lnTo>
                      <a:pt x="46318" y="15336"/>
                    </a:lnTo>
                    <a:lnTo>
                      <a:pt x="46651" y="14455"/>
                    </a:lnTo>
                    <a:lnTo>
                      <a:pt x="47139" y="13634"/>
                    </a:lnTo>
                    <a:lnTo>
                      <a:pt x="47461" y="13265"/>
                    </a:lnTo>
                    <a:lnTo>
                      <a:pt x="47592" y="13134"/>
                    </a:lnTo>
                    <a:lnTo>
                      <a:pt x="47937" y="12824"/>
                    </a:lnTo>
                    <a:lnTo>
                      <a:pt x="48675" y="12360"/>
                    </a:lnTo>
                    <a:lnTo>
                      <a:pt x="49485" y="12050"/>
                    </a:lnTo>
                    <a:lnTo>
                      <a:pt x="50318" y="11907"/>
                    </a:lnTo>
                    <a:close/>
                    <a:moveTo>
                      <a:pt x="68048" y="11907"/>
                    </a:moveTo>
                    <a:lnTo>
                      <a:pt x="68488" y="11919"/>
                    </a:lnTo>
                    <a:lnTo>
                      <a:pt x="69333" y="12098"/>
                    </a:lnTo>
                    <a:lnTo>
                      <a:pt x="70107" y="12455"/>
                    </a:lnTo>
                    <a:lnTo>
                      <a:pt x="70786" y="12967"/>
                    </a:lnTo>
                    <a:lnTo>
                      <a:pt x="71084" y="13289"/>
                    </a:lnTo>
                    <a:lnTo>
                      <a:pt x="71381" y="13658"/>
                    </a:lnTo>
                    <a:lnTo>
                      <a:pt x="71846" y="14479"/>
                    </a:lnTo>
                    <a:lnTo>
                      <a:pt x="72167" y="15360"/>
                    </a:lnTo>
                    <a:lnTo>
                      <a:pt x="72298" y="16289"/>
                    </a:lnTo>
                    <a:lnTo>
                      <a:pt x="72298" y="16765"/>
                    </a:lnTo>
                    <a:lnTo>
                      <a:pt x="72298" y="17230"/>
                    </a:lnTo>
                    <a:lnTo>
                      <a:pt x="72155" y="18146"/>
                    </a:lnTo>
                    <a:lnTo>
                      <a:pt x="71846" y="19016"/>
                    </a:lnTo>
                    <a:lnTo>
                      <a:pt x="71381" y="19813"/>
                    </a:lnTo>
                    <a:lnTo>
                      <a:pt x="71084" y="20182"/>
                    </a:lnTo>
                    <a:lnTo>
                      <a:pt x="70786" y="20504"/>
                    </a:lnTo>
                    <a:lnTo>
                      <a:pt x="70095" y="21028"/>
                    </a:lnTo>
                    <a:lnTo>
                      <a:pt x="69322" y="21373"/>
                    </a:lnTo>
                    <a:lnTo>
                      <a:pt x="68476" y="21552"/>
                    </a:lnTo>
                    <a:lnTo>
                      <a:pt x="68048" y="21552"/>
                    </a:lnTo>
                    <a:lnTo>
                      <a:pt x="67595" y="21540"/>
                    </a:lnTo>
                    <a:lnTo>
                      <a:pt x="66726" y="21361"/>
                    </a:lnTo>
                    <a:lnTo>
                      <a:pt x="65928" y="21016"/>
                    </a:lnTo>
                    <a:lnTo>
                      <a:pt x="65214" y="20504"/>
                    </a:lnTo>
                    <a:lnTo>
                      <a:pt x="64904" y="20182"/>
                    </a:lnTo>
                    <a:lnTo>
                      <a:pt x="64595" y="19825"/>
                    </a:lnTo>
                    <a:lnTo>
                      <a:pt x="64094" y="19028"/>
                    </a:lnTo>
                    <a:lnTo>
                      <a:pt x="63761" y="18158"/>
                    </a:lnTo>
                    <a:lnTo>
                      <a:pt x="63606" y="17230"/>
                    </a:lnTo>
                    <a:lnTo>
                      <a:pt x="63606" y="16765"/>
                    </a:lnTo>
                    <a:lnTo>
                      <a:pt x="63606" y="16277"/>
                    </a:lnTo>
                    <a:lnTo>
                      <a:pt x="63761" y="15348"/>
                    </a:lnTo>
                    <a:lnTo>
                      <a:pt x="64094" y="14455"/>
                    </a:lnTo>
                    <a:lnTo>
                      <a:pt x="64583" y="13658"/>
                    </a:lnTo>
                    <a:lnTo>
                      <a:pt x="64904" y="13289"/>
                    </a:lnTo>
                    <a:lnTo>
                      <a:pt x="65214" y="12967"/>
                    </a:lnTo>
                    <a:lnTo>
                      <a:pt x="65928" y="12455"/>
                    </a:lnTo>
                    <a:lnTo>
                      <a:pt x="66726" y="12098"/>
                    </a:lnTo>
                    <a:lnTo>
                      <a:pt x="67595" y="11919"/>
                    </a:lnTo>
                    <a:lnTo>
                      <a:pt x="68048" y="11907"/>
                    </a:lnTo>
                    <a:close/>
                    <a:moveTo>
                      <a:pt x="77763" y="822"/>
                    </a:moveTo>
                    <a:lnTo>
                      <a:pt x="77763" y="24219"/>
                    </a:lnTo>
                    <a:lnTo>
                      <a:pt x="81264" y="24219"/>
                    </a:lnTo>
                    <a:lnTo>
                      <a:pt x="81264" y="822"/>
                    </a:lnTo>
                    <a:lnTo>
                      <a:pt x="77763" y="822"/>
                    </a:lnTo>
                    <a:close/>
                    <a:moveTo>
                      <a:pt x="32875" y="8788"/>
                    </a:moveTo>
                    <a:lnTo>
                      <a:pt x="32113" y="8859"/>
                    </a:lnTo>
                    <a:lnTo>
                      <a:pt x="31363" y="9002"/>
                    </a:lnTo>
                    <a:lnTo>
                      <a:pt x="30613" y="9216"/>
                    </a:lnTo>
                    <a:lnTo>
                      <a:pt x="29898" y="9502"/>
                    </a:lnTo>
                    <a:lnTo>
                      <a:pt x="29196" y="9859"/>
                    </a:lnTo>
                    <a:lnTo>
                      <a:pt x="28529" y="10288"/>
                    </a:lnTo>
                    <a:lnTo>
                      <a:pt x="27898" y="10776"/>
                    </a:lnTo>
                    <a:lnTo>
                      <a:pt x="27588" y="11062"/>
                    </a:lnTo>
                    <a:lnTo>
                      <a:pt x="27303" y="11360"/>
                    </a:lnTo>
                    <a:lnTo>
                      <a:pt x="26803" y="11991"/>
                    </a:lnTo>
                    <a:lnTo>
                      <a:pt x="26362" y="12657"/>
                    </a:lnTo>
                    <a:lnTo>
                      <a:pt x="26005" y="13360"/>
                    </a:lnTo>
                    <a:lnTo>
                      <a:pt x="25707" y="14086"/>
                    </a:lnTo>
                    <a:lnTo>
                      <a:pt x="25493" y="14825"/>
                    </a:lnTo>
                    <a:lnTo>
                      <a:pt x="25350" y="15587"/>
                    </a:lnTo>
                    <a:lnTo>
                      <a:pt x="25278" y="16349"/>
                    </a:lnTo>
                    <a:lnTo>
                      <a:pt x="25278" y="17122"/>
                    </a:lnTo>
                    <a:lnTo>
                      <a:pt x="25350" y="17885"/>
                    </a:lnTo>
                    <a:lnTo>
                      <a:pt x="25493" y="18647"/>
                    </a:lnTo>
                    <a:lnTo>
                      <a:pt x="25707" y="19385"/>
                    </a:lnTo>
                    <a:lnTo>
                      <a:pt x="26005" y="20111"/>
                    </a:lnTo>
                    <a:lnTo>
                      <a:pt x="26362" y="20814"/>
                    </a:lnTo>
                    <a:lnTo>
                      <a:pt x="26803" y="21480"/>
                    </a:lnTo>
                    <a:lnTo>
                      <a:pt x="27303" y="22111"/>
                    </a:lnTo>
                    <a:lnTo>
                      <a:pt x="27588" y="22421"/>
                    </a:lnTo>
                    <a:lnTo>
                      <a:pt x="27886" y="22695"/>
                    </a:lnTo>
                    <a:lnTo>
                      <a:pt x="28517" y="23195"/>
                    </a:lnTo>
                    <a:lnTo>
                      <a:pt x="29196" y="23624"/>
                    </a:lnTo>
                    <a:lnTo>
                      <a:pt x="29886" y="23969"/>
                    </a:lnTo>
                    <a:lnTo>
                      <a:pt x="30613" y="24255"/>
                    </a:lnTo>
                    <a:lnTo>
                      <a:pt x="31351" y="24469"/>
                    </a:lnTo>
                    <a:lnTo>
                      <a:pt x="32101" y="24612"/>
                    </a:lnTo>
                    <a:lnTo>
                      <a:pt x="32863" y="24683"/>
                    </a:lnTo>
                    <a:lnTo>
                      <a:pt x="33637" y="24683"/>
                    </a:lnTo>
                    <a:lnTo>
                      <a:pt x="34399" y="24612"/>
                    </a:lnTo>
                    <a:lnTo>
                      <a:pt x="35149" y="24469"/>
                    </a:lnTo>
                    <a:lnTo>
                      <a:pt x="35887" y="24255"/>
                    </a:lnTo>
                    <a:lnTo>
                      <a:pt x="36614" y="23969"/>
                    </a:lnTo>
                    <a:lnTo>
                      <a:pt x="37316" y="23624"/>
                    </a:lnTo>
                    <a:lnTo>
                      <a:pt x="37983" y="23195"/>
                    </a:lnTo>
                    <a:lnTo>
                      <a:pt x="38614" y="22695"/>
                    </a:lnTo>
                    <a:lnTo>
                      <a:pt x="38924" y="22421"/>
                    </a:lnTo>
                    <a:lnTo>
                      <a:pt x="39197" y="22111"/>
                    </a:lnTo>
                    <a:lnTo>
                      <a:pt x="39709" y="21480"/>
                    </a:lnTo>
                    <a:lnTo>
                      <a:pt x="40150" y="20814"/>
                    </a:lnTo>
                    <a:lnTo>
                      <a:pt x="40507" y="20111"/>
                    </a:lnTo>
                    <a:lnTo>
                      <a:pt x="40793" y="19385"/>
                    </a:lnTo>
                    <a:lnTo>
                      <a:pt x="41019" y="18647"/>
                    </a:lnTo>
                    <a:lnTo>
                      <a:pt x="41162" y="17885"/>
                    </a:lnTo>
                    <a:lnTo>
                      <a:pt x="41234" y="17122"/>
                    </a:lnTo>
                    <a:lnTo>
                      <a:pt x="41234" y="16349"/>
                    </a:lnTo>
                    <a:lnTo>
                      <a:pt x="41162" y="15587"/>
                    </a:lnTo>
                    <a:lnTo>
                      <a:pt x="41019" y="14825"/>
                    </a:lnTo>
                    <a:lnTo>
                      <a:pt x="40793" y="14086"/>
                    </a:lnTo>
                    <a:lnTo>
                      <a:pt x="40507" y="13360"/>
                    </a:lnTo>
                    <a:lnTo>
                      <a:pt x="40150" y="12657"/>
                    </a:lnTo>
                    <a:lnTo>
                      <a:pt x="39709" y="11991"/>
                    </a:lnTo>
                    <a:lnTo>
                      <a:pt x="39197" y="11360"/>
                    </a:lnTo>
                    <a:lnTo>
                      <a:pt x="38924" y="11062"/>
                    </a:lnTo>
                    <a:lnTo>
                      <a:pt x="38614" y="10776"/>
                    </a:lnTo>
                    <a:lnTo>
                      <a:pt x="37983" y="10288"/>
                    </a:lnTo>
                    <a:lnTo>
                      <a:pt x="37316" y="9859"/>
                    </a:lnTo>
                    <a:lnTo>
                      <a:pt x="36626" y="9502"/>
                    </a:lnTo>
                    <a:lnTo>
                      <a:pt x="35899" y="9216"/>
                    </a:lnTo>
                    <a:lnTo>
                      <a:pt x="35161" y="9002"/>
                    </a:lnTo>
                    <a:lnTo>
                      <a:pt x="34411" y="8859"/>
                    </a:lnTo>
                    <a:lnTo>
                      <a:pt x="33637" y="8788"/>
                    </a:lnTo>
                    <a:lnTo>
                      <a:pt x="32875" y="8788"/>
                    </a:lnTo>
                    <a:close/>
                    <a:moveTo>
                      <a:pt x="50306" y="8788"/>
                    </a:moveTo>
                    <a:lnTo>
                      <a:pt x="49544" y="8859"/>
                    </a:lnTo>
                    <a:lnTo>
                      <a:pt x="48782" y="9002"/>
                    </a:lnTo>
                    <a:lnTo>
                      <a:pt x="48044" y="9216"/>
                    </a:lnTo>
                    <a:lnTo>
                      <a:pt x="47318" y="9502"/>
                    </a:lnTo>
                    <a:lnTo>
                      <a:pt x="46627" y="9859"/>
                    </a:lnTo>
                    <a:lnTo>
                      <a:pt x="45960" y="10288"/>
                    </a:lnTo>
                    <a:lnTo>
                      <a:pt x="45318" y="10776"/>
                    </a:lnTo>
                    <a:lnTo>
                      <a:pt x="45020" y="11062"/>
                    </a:lnTo>
                    <a:lnTo>
                      <a:pt x="44734" y="11360"/>
                    </a:lnTo>
                    <a:lnTo>
                      <a:pt x="44222" y="11991"/>
                    </a:lnTo>
                    <a:lnTo>
                      <a:pt x="43793" y="12657"/>
                    </a:lnTo>
                    <a:lnTo>
                      <a:pt x="43424" y="13360"/>
                    </a:lnTo>
                    <a:lnTo>
                      <a:pt x="43139" y="14086"/>
                    </a:lnTo>
                    <a:lnTo>
                      <a:pt x="42924" y="14825"/>
                    </a:lnTo>
                    <a:lnTo>
                      <a:pt x="42781" y="15587"/>
                    </a:lnTo>
                    <a:lnTo>
                      <a:pt x="42710" y="16349"/>
                    </a:lnTo>
                    <a:lnTo>
                      <a:pt x="42710" y="17122"/>
                    </a:lnTo>
                    <a:lnTo>
                      <a:pt x="42781" y="17885"/>
                    </a:lnTo>
                    <a:lnTo>
                      <a:pt x="42924" y="18647"/>
                    </a:lnTo>
                    <a:lnTo>
                      <a:pt x="43139" y="19385"/>
                    </a:lnTo>
                    <a:lnTo>
                      <a:pt x="43424" y="20111"/>
                    </a:lnTo>
                    <a:lnTo>
                      <a:pt x="43793" y="20814"/>
                    </a:lnTo>
                    <a:lnTo>
                      <a:pt x="44222" y="21480"/>
                    </a:lnTo>
                    <a:lnTo>
                      <a:pt x="44734" y="22111"/>
                    </a:lnTo>
                    <a:lnTo>
                      <a:pt x="45020" y="22421"/>
                    </a:lnTo>
                    <a:lnTo>
                      <a:pt x="45318" y="22695"/>
                    </a:lnTo>
                    <a:lnTo>
                      <a:pt x="45949" y="23195"/>
                    </a:lnTo>
                    <a:lnTo>
                      <a:pt x="46615" y="23624"/>
                    </a:lnTo>
                    <a:lnTo>
                      <a:pt x="47318" y="23969"/>
                    </a:lnTo>
                    <a:lnTo>
                      <a:pt x="48032" y="24255"/>
                    </a:lnTo>
                    <a:lnTo>
                      <a:pt x="48782" y="24469"/>
                    </a:lnTo>
                    <a:lnTo>
                      <a:pt x="49533" y="24612"/>
                    </a:lnTo>
                    <a:lnTo>
                      <a:pt x="50295" y="24683"/>
                    </a:lnTo>
                    <a:lnTo>
                      <a:pt x="51057" y="24683"/>
                    </a:lnTo>
                    <a:lnTo>
                      <a:pt x="51819" y="24612"/>
                    </a:lnTo>
                    <a:lnTo>
                      <a:pt x="52581" y="24469"/>
                    </a:lnTo>
                    <a:lnTo>
                      <a:pt x="53319" y="24255"/>
                    </a:lnTo>
                    <a:lnTo>
                      <a:pt x="54045" y="23969"/>
                    </a:lnTo>
                    <a:lnTo>
                      <a:pt x="54736" y="23624"/>
                    </a:lnTo>
                    <a:lnTo>
                      <a:pt x="55414" y="23195"/>
                    </a:lnTo>
                    <a:lnTo>
                      <a:pt x="56046" y="22695"/>
                    </a:lnTo>
                    <a:lnTo>
                      <a:pt x="56343" y="22421"/>
                    </a:lnTo>
                    <a:lnTo>
                      <a:pt x="56629" y="22111"/>
                    </a:lnTo>
                    <a:lnTo>
                      <a:pt x="57129" y="21480"/>
                    </a:lnTo>
                    <a:lnTo>
                      <a:pt x="57570" y="20814"/>
                    </a:lnTo>
                    <a:lnTo>
                      <a:pt x="57927" y="20111"/>
                    </a:lnTo>
                    <a:lnTo>
                      <a:pt x="58213" y="19385"/>
                    </a:lnTo>
                    <a:lnTo>
                      <a:pt x="58439" y="18647"/>
                    </a:lnTo>
                    <a:lnTo>
                      <a:pt x="58582" y="17885"/>
                    </a:lnTo>
                    <a:lnTo>
                      <a:pt x="58653" y="17111"/>
                    </a:lnTo>
                    <a:lnTo>
                      <a:pt x="58653" y="16349"/>
                    </a:lnTo>
                    <a:lnTo>
                      <a:pt x="58582" y="15575"/>
                    </a:lnTo>
                    <a:lnTo>
                      <a:pt x="58439" y="14825"/>
                    </a:lnTo>
                    <a:lnTo>
                      <a:pt x="58213" y="14074"/>
                    </a:lnTo>
                    <a:lnTo>
                      <a:pt x="57927" y="13360"/>
                    </a:lnTo>
                    <a:lnTo>
                      <a:pt x="57570" y="12657"/>
                    </a:lnTo>
                    <a:lnTo>
                      <a:pt x="57129" y="11991"/>
                    </a:lnTo>
                    <a:lnTo>
                      <a:pt x="56629" y="11360"/>
                    </a:lnTo>
                    <a:lnTo>
                      <a:pt x="56343" y="11062"/>
                    </a:lnTo>
                    <a:lnTo>
                      <a:pt x="56046" y="10776"/>
                    </a:lnTo>
                    <a:lnTo>
                      <a:pt x="55414" y="10288"/>
                    </a:lnTo>
                    <a:lnTo>
                      <a:pt x="54748" y="9859"/>
                    </a:lnTo>
                    <a:lnTo>
                      <a:pt x="54045" y="9502"/>
                    </a:lnTo>
                    <a:lnTo>
                      <a:pt x="53331" y="9216"/>
                    </a:lnTo>
                    <a:lnTo>
                      <a:pt x="52593" y="9002"/>
                    </a:lnTo>
                    <a:lnTo>
                      <a:pt x="51831" y="8859"/>
                    </a:lnTo>
                    <a:lnTo>
                      <a:pt x="51068" y="8788"/>
                    </a:lnTo>
                    <a:lnTo>
                      <a:pt x="50306" y="8788"/>
                    </a:lnTo>
                    <a:close/>
                    <a:moveTo>
                      <a:pt x="11907" y="1"/>
                    </a:moveTo>
                    <a:lnTo>
                      <a:pt x="10681" y="108"/>
                    </a:lnTo>
                    <a:lnTo>
                      <a:pt x="9490" y="346"/>
                    </a:lnTo>
                    <a:lnTo>
                      <a:pt x="8311" y="691"/>
                    </a:lnTo>
                    <a:lnTo>
                      <a:pt x="7192" y="1156"/>
                    </a:lnTo>
                    <a:lnTo>
                      <a:pt x="6109" y="1727"/>
                    </a:lnTo>
                    <a:lnTo>
                      <a:pt x="5097" y="2406"/>
                    </a:lnTo>
                    <a:lnTo>
                      <a:pt x="4144" y="3192"/>
                    </a:lnTo>
                    <a:lnTo>
                      <a:pt x="3703" y="3632"/>
                    </a:lnTo>
                    <a:lnTo>
                      <a:pt x="3394" y="3942"/>
                    </a:lnTo>
                    <a:lnTo>
                      <a:pt x="2965" y="4406"/>
                    </a:lnTo>
                    <a:lnTo>
                      <a:pt x="2203" y="5371"/>
                    </a:lnTo>
                    <a:lnTo>
                      <a:pt x="1560" y="6383"/>
                    </a:lnTo>
                    <a:lnTo>
                      <a:pt x="1024" y="7454"/>
                    </a:lnTo>
                    <a:lnTo>
                      <a:pt x="608" y="8550"/>
                    </a:lnTo>
                    <a:lnTo>
                      <a:pt x="286" y="9681"/>
                    </a:lnTo>
                    <a:lnTo>
                      <a:pt x="96" y="10836"/>
                    </a:lnTo>
                    <a:lnTo>
                      <a:pt x="0" y="11991"/>
                    </a:lnTo>
                    <a:lnTo>
                      <a:pt x="24" y="13146"/>
                    </a:lnTo>
                    <a:lnTo>
                      <a:pt x="155" y="14301"/>
                    </a:lnTo>
                    <a:lnTo>
                      <a:pt x="393" y="15444"/>
                    </a:lnTo>
                    <a:lnTo>
                      <a:pt x="751" y="16563"/>
                    </a:lnTo>
                    <a:lnTo>
                      <a:pt x="1215" y="17646"/>
                    </a:lnTo>
                    <a:lnTo>
                      <a:pt x="1786" y="18682"/>
                    </a:lnTo>
                    <a:lnTo>
                      <a:pt x="2465" y="19682"/>
                    </a:lnTo>
                    <a:lnTo>
                      <a:pt x="3263" y="20623"/>
                    </a:lnTo>
                    <a:lnTo>
                      <a:pt x="3703" y="21064"/>
                    </a:lnTo>
                    <a:lnTo>
                      <a:pt x="4144" y="21492"/>
                    </a:lnTo>
                    <a:lnTo>
                      <a:pt x="5097" y="22278"/>
                    </a:lnTo>
                    <a:lnTo>
                      <a:pt x="6109" y="22969"/>
                    </a:lnTo>
                    <a:lnTo>
                      <a:pt x="7180" y="23540"/>
                    </a:lnTo>
                    <a:lnTo>
                      <a:pt x="8311" y="24005"/>
                    </a:lnTo>
                    <a:lnTo>
                      <a:pt x="9478" y="24350"/>
                    </a:lnTo>
                    <a:lnTo>
                      <a:pt x="10681" y="24576"/>
                    </a:lnTo>
                    <a:lnTo>
                      <a:pt x="11907" y="24695"/>
                    </a:lnTo>
                    <a:lnTo>
                      <a:pt x="12526" y="24695"/>
                    </a:lnTo>
                    <a:lnTo>
                      <a:pt x="13181" y="24683"/>
                    </a:lnTo>
                    <a:lnTo>
                      <a:pt x="14443" y="24576"/>
                    </a:lnTo>
                    <a:lnTo>
                      <a:pt x="15646" y="24362"/>
                    </a:lnTo>
                    <a:lnTo>
                      <a:pt x="16789" y="24028"/>
                    </a:lnTo>
                    <a:lnTo>
                      <a:pt x="17861" y="23588"/>
                    </a:lnTo>
                    <a:lnTo>
                      <a:pt x="18885" y="23040"/>
                    </a:lnTo>
                    <a:lnTo>
                      <a:pt x="19837" y="22385"/>
                    </a:lnTo>
                    <a:lnTo>
                      <a:pt x="20742" y="21623"/>
                    </a:lnTo>
                    <a:lnTo>
                      <a:pt x="21159" y="21195"/>
                    </a:lnTo>
                    <a:lnTo>
                      <a:pt x="21516" y="20825"/>
                    </a:lnTo>
                    <a:lnTo>
                      <a:pt x="22147" y="20028"/>
                    </a:lnTo>
                    <a:lnTo>
                      <a:pt x="22695" y="19170"/>
                    </a:lnTo>
                    <a:lnTo>
                      <a:pt x="23147" y="18242"/>
                    </a:lnTo>
                    <a:lnTo>
                      <a:pt x="23516" y="17253"/>
                    </a:lnTo>
                    <a:lnTo>
                      <a:pt x="23790" y="16206"/>
                    </a:lnTo>
                    <a:lnTo>
                      <a:pt x="23969" y="15086"/>
                    </a:lnTo>
                    <a:lnTo>
                      <a:pt x="24052" y="13908"/>
                    </a:lnTo>
                    <a:lnTo>
                      <a:pt x="24064" y="13289"/>
                    </a:lnTo>
                    <a:lnTo>
                      <a:pt x="24064" y="12753"/>
                    </a:lnTo>
                    <a:lnTo>
                      <a:pt x="23981" y="11705"/>
                    </a:lnTo>
                    <a:lnTo>
                      <a:pt x="23885" y="11181"/>
                    </a:lnTo>
                    <a:lnTo>
                      <a:pt x="12526" y="11181"/>
                    </a:lnTo>
                    <a:lnTo>
                      <a:pt x="12526" y="14574"/>
                    </a:lnTo>
                    <a:lnTo>
                      <a:pt x="20599" y="14574"/>
                    </a:lnTo>
                    <a:lnTo>
                      <a:pt x="20480" y="15265"/>
                    </a:lnTo>
                    <a:lnTo>
                      <a:pt x="20159" y="16491"/>
                    </a:lnTo>
                    <a:lnTo>
                      <a:pt x="19694" y="17563"/>
                    </a:lnTo>
                    <a:lnTo>
                      <a:pt x="19099" y="18456"/>
                    </a:lnTo>
                    <a:lnTo>
                      <a:pt x="18754" y="18825"/>
                    </a:lnTo>
                    <a:lnTo>
                      <a:pt x="18420" y="19135"/>
                    </a:lnTo>
                    <a:lnTo>
                      <a:pt x="17706" y="19682"/>
                    </a:lnTo>
                    <a:lnTo>
                      <a:pt x="16968" y="20147"/>
                    </a:lnTo>
                    <a:lnTo>
                      <a:pt x="16194" y="20540"/>
                    </a:lnTo>
                    <a:lnTo>
                      <a:pt x="15384" y="20849"/>
                    </a:lnTo>
                    <a:lnTo>
                      <a:pt x="14562" y="21075"/>
                    </a:lnTo>
                    <a:lnTo>
                      <a:pt x="13729" y="21230"/>
                    </a:lnTo>
                    <a:lnTo>
                      <a:pt x="12884" y="21302"/>
                    </a:lnTo>
                    <a:lnTo>
                      <a:pt x="12038" y="21290"/>
                    </a:lnTo>
                    <a:lnTo>
                      <a:pt x="11193" y="21195"/>
                    </a:lnTo>
                    <a:lnTo>
                      <a:pt x="10359" y="21028"/>
                    </a:lnTo>
                    <a:lnTo>
                      <a:pt x="9538" y="20778"/>
                    </a:lnTo>
                    <a:lnTo>
                      <a:pt x="8752" y="20456"/>
                    </a:lnTo>
                    <a:lnTo>
                      <a:pt x="7978" y="20052"/>
                    </a:lnTo>
                    <a:lnTo>
                      <a:pt x="7252" y="19563"/>
                    </a:lnTo>
                    <a:lnTo>
                      <a:pt x="6561" y="18992"/>
                    </a:lnTo>
                    <a:lnTo>
                      <a:pt x="6240" y="18682"/>
                    </a:lnTo>
                    <a:lnTo>
                      <a:pt x="5918" y="18349"/>
                    </a:lnTo>
                    <a:lnTo>
                      <a:pt x="5358" y="17634"/>
                    </a:lnTo>
                    <a:lnTo>
                      <a:pt x="4870" y="16884"/>
                    </a:lnTo>
                    <a:lnTo>
                      <a:pt x="4465" y="16099"/>
                    </a:lnTo>
                    <a:lnTo>
                      <a:pt x="4144" y="15289"/>
                    </a:lnTo>
                    <a:lnTo>
                      <a:pt x="3906" y="14455"/>
                    </a:lnTo>
                    <a:lnTo>
                      <a:pt x="3739" y="13610"/>
                    </a:lnTo>
                    <a:lnTo>
                      <a:pt x="3668" y="12753"/>
                    </a:lnTo>
                    <a:lnTo>
                      <a:pt x="3668" y="11895"/>
                    </a:lnTo>
                    <a:lnTo>
                      <a:pt x="3739" y="11038"/>
                    </a:lnTo>
                    <a:lnTo>
                      <a:pt x="3906" y="10193"/>
                    </a:lnTo>
                    <a:lnTo>
                      <a:pt x="4144" y="9359"/>
                    </a:lnTo>
                    <a:lnTo>
                      <a:pt x="4465" y="8550"/>
                    </a:lnTo>
                    <a:lnTo>
                      <a:pt x="4870" y="7764"/>
                    </a:lnTo>
                    <a:lnTo>
                      <a:pt x="5358" y="7014"/>
                    </a:lnTo>
                    <a:lnTo>
                      <a:pt x="5918" y="6299"/>
                    </a:lnTo>
                    <a:lnTo>
                      <a:pt x="6240" y="5966"/>
                    </a:lnTo>
                    <a:lnTo>
                      <a:pt x="6549" y="5656"/>
                    </a:lnTo>
                    <a:lnTo>
                      <a:pt x="7216" y="5085"/>
                    </a:lnTo>
                    <a:lnTo>
                      <a:pt x="7942" y="4585"/>
                    </a:lnTo>
                    <a:lnTo>
                      <a:pt x="8704" y="4180"/>
                    </a:lnTo>
                    <a:lnTo>
                      <a:pt x="9514" y="3835"/>
                    </a:lnTo>
                    <a:lnTo>
                      <a:pt x="10347" y="3585"/>
                    </a:lnTo>
                    <a:lnTo>
                      <a:pt x="11205" y="3430"/>
                    </a:lnTo>
                    <a:lnTo>
                      <a:pt x="12086" y="3347"/>
                    </a:lnTo>
                    <a:lnTo>
                      <a:pt x="12955" y="3347"/>
                    </a:lnTo>
                    <a:lnTo>
                      <a:pt x="13800" y="3418"/>
                    </a:lnTo>
                    <a:lnTo>
                      <a:pt x="14622" y="3573"/>
                    </a:lnTo>
                    <a:lnTo>
                      <a:pt x="15432" y="3811"/>
                    </a:lnTo>
                    <a:lnTo>
                      <a:pt x="16206" y="4120"/>
                    </a:lnTo>
                    <a:lnTo>
                      <a:pt x="16944" y="4501"/>
                    </a:lnTo>
                    <a:lnTo>
                      <a:pt x="17646" y="4966"/>
                    </a:lnTo>
                    <a:lnTo>
                      <a:pt x="18313" y="5490"/>
                    </a:lnTo>
                    <a:lnTo>
                      <a:pt x="18623" y="5775"/>
                    </a:lnTo>
                    <a:lnTo>
                      <a:pt x="21004" y="3394"/>
                    </a:lnTo>
                    <a:lnTo>
                      <a:pt x="20563" y="2989"/>
                    </a:lnTo>
                    <a:lnTo>
                      <a:pt x="19647" y="2251"/>
                    </a:lnTo>
                    <a:lnTo>
                      <a:pt x="18670" y="1608"/>
                    </a:lnTo>
                    <a:lnTo>
                      <a:pt x="17634" y="1072"/>
                    </a:lnTo>
                    <a:lnTo>
                      <a:pt x="16551" y="644"/>
                    </a:lnTo>
                    <a:lnTo>
                      <a:pt x="15432" y="322"/>
                    </a:lnTo>
                    <a:lnTo>
                      <a:pt x="14289" y="108"/>
                    </a:lnTo>
                    <a:lnTo>
                      <a:pt x="13122" y="1"/>
                    </a:lnTo>
                    <a:lnTo>
                      <a:pt x="11907" y="1"/>
                    </a:lnTo>
                    <a:close/>
                    <a:moveTo>
                      <a:pt x="90111" y="8752"/>
                    </a:moveTo>
                    <a:lnTo>
                      <a:pt x="89372" y="8824"/>
                    </a:lnTo>
                    <a:lnTo>
                      <a:pt x="88646" y="8955"/>
                    </a:lnTo>
                    <a:lnTo>
                      <a:pt x="87932" y="9169"/>
                    </a:lnTo>
                    <a:lnTo>
                      <a:pt x="87253" y="9455"/>
                    </a:lnTo>
                    <a:lnTo>
                      <a:pt x="86598" y="9812"/>
                    </a:lnTo>
                    <a:lnTo>
                      <a:pt x="85991" y="10229"/>
                    </a:lnTo>
                    <a:lnTo>
                      <a:pt x="85419" y="10717"/>
                    </a:lnTo>
                    <a:lnTo>
                      <a:pt x="85157" y="10979"/>
                    </a:lnTo>
                    <a:lnTo>
                      <a:pt x="84884" y="11276"/>
                    </a:lnTo>
                    <a:lnTo>
                      <a:pt x="84407" y="11895"/>
                    </a:lnTo>
                    <a:lnTo>
                      <a:pt x="83979" y="12562"/>
                    </a:lnTo>
                    <a:lnTo>
                      <a:pt x="83633" y="13265"/>
                    </a:lnTo>
                    <a:lnTo>
                      <a:pt x="83348" y="13991"/>
                    </a:lnTo>
                    <a:lnTo>
                      <a:pt x="83145" y="14753"/>
                    </a:lnTo>
                    <a:lnTo>
                      <a:pt x="83014" y="15527"/>
                    </a:lnTo>
                    <a:lnTo>
                      <a:pt x="82967" y="16313"/>
                    </a:lnTo>
                    <a:lnTo>
                      <a:pt x="82979" y="16718"/>
                    </a:lnTo>
                    <a:lnTo>
                      <a:pt x="82967" y="17111"/>
                    </a:lnTo>
                    <a:lnTo>
                      <a:pt x="83038" y="17896"/>
                    </a:lnTo>
                    <a:lnTo>
                      <a:pt x="83169" y="18670"/>
                    </a:lnTo>
                    <a:lnTo>
                      <a:pt x="83383" y="19420"/>
                    </a:lnTo>
                    <a:lnTo>
                      <a:pt x="83669" y="20147"/>
                    </a:lnTo>
                    <a:lnTo>
                      <a:pt x="84026" y="20837"/>
                    </a:lnTo>
                    <a:lnTo>
                      <a:pt x="84467" y="21492"/>
                    </a:lnTo>
                    <a:lnTo>
                      <a:pt x="84955" y="22099"/>
                    </a:lnTo>
                    <a:lnTo>
                      <a:pt x="85241" y="22385"/>
                    </a:lnTo>
                    <a:lnTo>
                      <a:pt x="85515" y="22659"/>
                    </a:lnTo>
                    <a:lnTo>
                      <a:pt x="86122" y="23171"/>
                    </a:lnTo>
                    <a:lnTo>
                      <a:pt x="86765" y="23600"/>
                    </a:lnTo>
                    <a:lnTo>
                      <a:pt x="87444" y="23969"/>
                    </a:lnTo>
                    <a:lnTo>
                      <a:pt x="88158" y="24266"/>
                    </a:lnTo>
                    <a:lnTo>
                      <a:pt x="88908" y="24481"/>
                    </a:lnTo>
                    <a:lnTo>
                      <a:pt x="89670" y="24624"/>
                    </a:lnTo>
                    <a:lnTo>
                      <a:pt x="90456" y="24695"/>
                    </a:lnTo>
                    <a:lnTo>
                      <a:pt x="91385" y="24695"/>
                    </a:lnTo>
                    <a:lnTo>
                      <a:pt x="92444" y="24564"/>
                    </a:lnTo>
                    <a:lnTo>
                      <a:pt x="93468" y="24290"/>
                    </a:lnTo>
                    <a:lnTo>
                      <a:pt x="94445" y="23862"/>
                    </a:lnTo>
                    <a:lnTo>
                      <a:pt x="94909" y="23588"/>
                    </a:lnTo>
                    <a:lnTo>
                      <a:pt x="95278" y="23350"/>
                    </a:lnTo>
                    <a:lnTo>
                      <a:pt x="95981" y="22802"/>
                    </a:lnTo>
                    <a:lnTo>
                      <a:pt x="96624" y="22195"/>
                    </a:lnTo>
                    <a:lnTo>
                      <a:pt x="97207" y="21528"/>
                    </a:lnTo>
                    <a:lnTo>
                      <a:pt x="97469" y="21171"/>
                    </a:lnTo>
                    <a:lnTo>
                      <a:pt x="94766" y="19349"/>
                    </a:lnTo>
                    <a:lnTo>
                      <a:pt x="94600" y="19599"/>
                    </a:lnTo>
                    <a:lnTo>
                      <a:pt x="94242" y="20052"/>
                    </a:lnTo>
                    <a:lnTo>
                      <a:pt x="93814" y="20456"/>
                    </a:lnTo>
                    <a:lnTo>
                      <a:pt x="93361" y="20802"/>
                    </a:lnTo>
                    <a:lnTo>
                      <a:pt x="92849" y="21087"/>
                    </a:lnTo>
                    <a:lnTo>
                      <a:pt x="92313" y="21302"/>
                    </a:lnTo>
                    <a:lnTo>
                      <a:pt x="91754" y="21457"/>
                    </a:lnTo>
                    <a:lnTo>
                      <a:pt x="91170" y="21528"/>
                    </a:lnTo>
                    <a:lnTo>
                      <a:pt x="90873" y="21540"/>
                    </a:lnTo>
                    <a:lnTo>
                      <a:pt x="90563" y="21540"/>
                    </a:lnTo>
                    <a:lnTo>
                      <a:pt x="89956" y="21468"/>
                    </a:lnTo>
                    <a:lnTo>
                      <a:pt x="89372" y="21314"/>
                    </a:lnTo>
                    <a:lnTo>
                      <a:pt x="88825" y="21064"/>
                    </a:lnTo>
                    <a:lnTo>
                      <a:pt x="88313" y="20754"/>
                    </a:lnTo>
                    <a:lnTo>
                      <a:pt x="87860" y="20361"/>
                    </a:lnTo>
                    <a:lnTo>
                      <a:pt x="87467" y="19909"/>
                    </a:lnTo>
                    <a:lnTo>
                      <a:pt x="87134" y="19397"/>
                    </a:lnTo>
                    <a:lnTo>
                      <a:pt x="87003" y="19111"/>
                    </a:lnTo>
                    <a:lnTo>
                      <a:pt x="97660" y="14705"/>
                    </a:lnTo>
                    <a:lnTo>
                      <a:pt x="97302" y="13801"/>
                    </a:lnTo>
                    <a:lnTo>
                      <a:pt x="97136" y="13396"/>
                    </a:lnTo>
                    <a:lnTo>
                      <a:pt x="96743" y="12610"/>
                    </a:lnTo>
                    <a:lnTo>
                      <a:pt x="96517" y="12241"/>
                    </a:lnTo>
                    <a:lnTo>
                      <a:pt x="96231" y="11800"/>
                    </a:lnTo>
                    <a:lnTo>
                      <a:pt x="95588" y="11002"/>
                    </a:lnTo>
                    <a:lnTo>
                      <a:pt x="95219" y="10621"/>
                    </a:lnTo>
                    <a:lnTo>
                      <a:pt x="94992" y="10419"/>
                    </a:lnTo>
                    <a:lnTo>
                      <a:pt x="94516" y="10026"/>
                    </a:lnTo>
                    <a:lnTo>
                      <a:pt x="93992" y="9681"/>
                    </a:lnTo>
                    <a:lnTo>
                      <a:pt x="93456" y="9395"/>
                    </a:lnTo>
                    <a:lnTo>
                      <a:pt x="93171" y="9276"/>
                    </a:lnTo>
                    <a:lnTo>
                      <a:pt x="92849" y="9145"/>
                    </a:lnTo>
                    <a:lnTo>
                      <a:pt x="92194" y="8955"/>
                    </a:lnTo>
                    <a:lnTo>
                      <a:pt x="91516" y="8812"/>
                    </a:lnTo>
                    <a:lnTo>
                      <a:pt x="90837" y="8752"/>
                    </a:lnTo>
                    <a:lnTo>
                      <a:pt x="90111" y="8752"/>
                    </a:lnTo>
                    <a:close/>
                    <a:moveTo>
                      <a:pt x="67750" y="8764"/>
                    </a:moveTo>
                    <a:lnTo>
                      <a:pt x="67369" y="8776"/>
                    </a:lnTo>
                    <a:lnTo>
                      <a:pt x="66619" y="8847"/>
                    </a:lnTo>
                    <a:lnTo>
                      <a:pt x="65892" y="9002"/>
                    </a:lnTo>
                    <a:lnTo>
                      <a:pt x="65178" y="9228"/>
                    </a:lnTo>
                    <a:lnTo>
                      <a:pt x="64499" y="9538"/>
                    </a:lnTo>
                    <a:lnTo>
                      <a:pt x="63856" y="9895"/>
                    </a:lnTo>
                    <a:lnTo>
                      <a:pt x="63249" y="10336"/>
                    </a:lnTo>
                    <a:lnTo>
                      <a:pt x="62678" y="10824"/>
                    </a:lnTo>
                    <a:lnTo>
                      <a:pt x="62416" y="11098"/>
                    </a:lnTo>
                    <a:lnTo>
                      <a:pt x="62142" y="11395"/>
                    </a:lnTo>
                    <a:lnTo>
                      <a:pt x="61642" y="12003"/>
                    </a:lnTo>
                    <a:lnTo>
                      <a:pt x="61213" y="12657"/>
                    </a:lnTo>
                    <a:lnTo>
                      <a:pt x="60844" y="13348"/>
                    </a:lnTo>
                    <a:lnTo>
                      <a:pt x="60546" y="14062"/>
                    </a:lnTo>
                    <a:lnTo>
                      <a:pt x="60332" y="14813"/>
                    </a:lnTo>
                    <a:lnTo>
                      <a:pt x="60189" y="15587"/>
                    </a:lnTo>
                    <a:lnTo>
                      <a:pt x="60130" y="16360"/>
                    </a:lnTo>
                    <a:lnTo>
                      <a:pt x="60130" y="16753"/>
                    </a:lnTo>
                    <a:lnTo>
                      <a:pt x="60130" y="17158"/>
                    </a:lnTo>
                    <a:lnTo>
                      <a:pt x="60189" y="17932"/>
                    </a:lnTo>
                    <a:lnTo>
                      <a:pt x="60344" y="18706"/>
                    </a:lnTo>
                    <a:lnTo>
                      <a:pt x="60558" y="19444"/>
                    </a:lnTo>
                    <a:lnTo>
                      <a:pt x="60844" y="20159"/>
                    </a:lnTo>
                    <a:lnTo>
                      <a:pt x="61213" y="20849"/>
                    </a:lnTo>
                    <a:lnTo>
                      <a:pt x="61642" y="21492"/>
                    </a:lnTo>
                    <a:lnTo>
                      <a:pt x="62142" y="22088"/>
                    </a:lnTo>
                    <a:lnTo>
                      <a:pt x="62416" y="22373"/>
                    </a:lnTo>
                    <a:lnTo>
                      <a:pt x="62678" y="22647"/>
                    </a:lnTo>
                    <a:lnTo>
                      <a:pt x="63249" y="23135"/>
                    </a:lnTo>
                    <a:lnTo>
                      <a:pt x="63856" y="23576"/>
                    </a:lnTo>
                    <a:lnTo>
                      <a:pt x="64511" y="23933"/>
                    </a:lnTo>
                    <a:lnTo>
                      <a:pt x="65190" y="24231"/>
                    </a:lnTo>
                    <a:lnTo>
                      <a:pt x="65892" y="24457"/>
                    </a:lnTo>
                    <a:lnTo>
                      <a:pt x="66619" y="24612"/>
                    </a:lnTo>
                    <a:lnTo>
                      <a:pt x="67369" y="24683"/>
                    </a:lnTo>
                    <a:lnTo>
                      <a:pt x="67750" y="24695"/>
                    </a:lnTo>
                    <a:lnTo>
                      <a:pt x="68083" y="24683"/>
                    </a:lnTo>
                    <a:lnTo>
                      <a:pt x="68714" y="24636"/>
                    </a:lnTo>
                    <a:lnTo>
                      <a:pt x="69322" y="24517"/>
                    </a:lnTo>
                    <a:lnTo>
                      <a:pt x="69881" y="24350"/>
                    </a:lnTo>
                    <a:lnTo>
                      <a:pt x="70405" y="24124"/>
                    </a:lnTo>
                    <a:lnTo>
                      <a:pt x="70893" y="23838"/>
                    </a:lnTo>
                    <a:lnTo>
                      <a:pt x="71334" y="23493"/>
                    </a:lnTo>
                    <a:lnTo>
                      <a:pt x="71739" y="23100"/>
                    </a:lnTo>
                    <a:lnTo>
                      <a:pt x="71929" y="22873"/>
                    </a:lnTo>
                    <a:lnTo>
                      <a:pt x="72048" y="22873"/>
                    </a:lnTo>
                    <a:lnTo>
                      <a:pt x="72048" y="24016"/>
                    </a:lnTo>
                    <a:lnTo>
                      <a:pt x="72036" y="24576"/>
                    </a:lnTo>
                    <a:lnTo>
                      <a:pt x="71893" y="25576"/>
                    </a:lnTo>
                    <a:lnTo>
                      <a:pt x="71620" y="26445"/>
                    </a:lnTo>
                    <a:lnTo>
                      <a:pt x="71191" y="27172"/>
                    </a:lnTo>
                    <a:lnTo>
                      <a:pt x="70917" y="27493"/>
                    </a:lnTo>
                    <a:lnTo>
                      <a:pt x="70596" y="27791"/>
                    </a:lnTo>
                    <a:lnTo>
                      <a:pt x="69881" y="28255"/>
                    </a:lnTo>
                    <a:lnTo>
                      <a:pt x="69083" y="28565"/>
                    </a:lnTo>
                    <a:lnTo>
                      <a:pt x="68238" y="28708"/>
                    </a:lnTo>
                    <a:lnTo>
                      <a:pt x="67809" y="28696"/>
                    </a:lnTo>
                    <a:lnTo>
                      <a:pt x="67464" y="28696"/>
                    </a:lnTo>
                    <a:lnTo>
                      <a:pt x="66809" y="28589"/>
                    </a:lnTo>
                    <a:lnTo>
                      <a:pt x="66166" y="28374"/>
                    </a:lnTo>
                    <a:lnTo>
                      <a:pt x="65583" y="28053"/>
                    </a:lnTo>
                    <a:lnTo>
                      <a:pt x="65309" y="27850"/>
                    </a:lnTo>
                    <a:lnTo>
                      <a:pt x="65059" y="27636"/>
                    </a:lnTo>
                    <a:lnTo>
                      <a:pt x="64630" y="27184"/>
                    </a:lnTo>
                    <a:lnTo>
                      <a:pt x="64249" y="26684"/>
                    </a:lnTo>
                    <a:lnTo>
                      <a:pt x="63928" y="26136"/>
                    </a:lnTo>
                    <a:lnTo>
                      <a:pt x="63809" y="25850"/>
                    </a:lnTo>
                    <a:lnTo>
                      <a:pt x="60749" y="27112"/>
                    </a:lnTo>
                    <a:lnTo>
                      <a:pt x="60975" y="27600"/>
                    </a:lnTo>
                    <a:lnTo>
                      <a:pt x="61523" y="28517"/>
                    </a:lnTo>
                    <a:lnTo>
                      <a:pt x="62166" y="29339"/>
                    </a:lnTo>
                    <a:lnTo>
                      <a:pt x="62928" y="30077"/>
                    </a:lnTo>
                    <a:lnTo>
                      <a:pt x="63344" y="30410"/>
                    </a:lnTo>
                    <a:lnTo>
                      <a:pt x="63833" y="30756"/>
                    </a:lnTo>
                    <a:lnTo>
                      <a:pt x="64892" y="31303"/>
                    </a:lnTo>
                    <a:lnTo>
                      <a:pt x="66023" y="31660"/>
                    </a:lnTo>
                    <a:lnTo>
                      <a:pt x="67202" y="31827"/>
                    </a:lnTo>
                    <a:lnTo>
                      <a:pt x="68178" y="31827"/>
                    </a:lnTo>
                    <a:lnTo>
                      <a:pt x="68929" y="31780"/>
                    </a:lnTo>
                    <a:lnTo>
                      <a:pt x="69667" y="31660"/>
                    </a:lnTo>
                    <a:lnTo>
                      <a:pt x="70381" y="31470"/>
                    </a:lnTo>
                    <a:lnTo>
                      <a:pt x="71072" y="31196"/>
                    </a:lnTo>
                    <a:lnTo>
                      <a:pt x="71739" y="30875"/>
                    </a:lnTo>
                    <a:lnTo>
                      <a:pt x="72370" y="30470"/>
                    </a:lnTo>
                    <a:lnTo>
                      <a:pt x="72965" y="30005"/>
                    </a:lnTo>
                    <a:lnTo>
                      <a:pt x="73239" y="29755"/>
                    </a:lnTo>
                    <a:lnTo>
                      <a:pt x="73501" y="29493"/>
                    </a:lnTo>
                    <a:lnTo>
                      <a:pt x="73965" y="28910"/>
                    </a:lnTo>
                    <a:lnTo>
                      <a:pt x="74358" y="28267"/>
                    </a:lnTo>
                    <a:lnTo>
                      <a:pt x="74691" y="27553"/>
                    </a:lnTo>
                    <a:lnTo>
                      <a:pt x="74965" y="26767"/>
                    </a:lnTo>
                    <a:lnTo>
                      <a:pt x="75156" y="25933"/>
                    </a:lnTo>
                    <a:lnTo>
                      <a:pt x="75299" y="25017"/>
                    </a:lnTo>
                    <a:lnTo>
                      <a:pt x="75358" y="24040"/>
                    </a:lnTo>
                    <a:lnTo>
                      <a:pt x="75370" y="23528"/>
                    </a:lnTo>
                    <a:lnTo>
                      <a:pt x="75370" y="9240"/>
                    </a:lnTo>
                    <a:lnTo>
                      <a:pt x="72048" y="9240"/>
                    </a:lnTo>
                    <a:lnTo>
                      <a:pt x="72048" y="10538"/>
                    </a:lnTo>
                    <a:lnTo>
                      <a:pt x="71929" y="10538"/>
                    </a:lnTo>
                    <a:lnTo>
                      <a:pt x="71750" y="10336"/>
                    </a:lnTo>
                    <a:lnTo>
                      <a:pt x="71358" y="9967"/>
                    </a:lnTo>
                    <a:lnTo>
                      <a:pt x="70917" y="9645"/>
                    </a:lnTo>
                    <a:lnTo>
                      <a:pt x="70453" y="9383"/>
                    </a:lnTo>
                    <a:lnTo>
                      <a:pt x="70203" y="9276"/>
                    </a:lnTo>
                    <a:lnTo>
                      <a:pt x="69905" y="9145"/>
                    </a:lnTo>
                    <a:lnTo>
                      <a:pt x="69310" y="8955"/>
                    </a:lnTo>
                    <a:lnTo>
                      <a:pt x="68690" y="8824"/>
                    </a:lnTo>
                    <a:lnTo>
                      <a:pt x="68059" y="8764"/>
                    </a:lnTo>
                    <a:lnTo>
                      <a:pt x="67750" y="876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/>
              <a:p>
                <a:endParaRPr lang="fi-FI"/>
              </a:p>
            </p:txBody>
          </p:sp>
          <p:grpSp>
            <p:nvGrpSpPr>
              <p:cNvPr id="7" name="Google Shape;173;p12"/>
              <p:cNvGrpSpPr>
                <a:grpSpLocks/>
              </p:cNvGrpSpPr>
              <p:nvPr/>
            </p:nvGrpSpPr>
            <p:grpSpPr bwMode="auto">
              <a:xfrm>
                <a:off x="1682774" y="4617610"/>
                <a:ext cx="497005" cy="149188"/>
                <a:chOff x="1682774" y="4617610"/>
                <a:chExt cx="497005" cy="149188"/>
              </a:xfrm>
            </p:grpSpPr>
            <p:sp>
              <p:nvSpPr>
                <p:cNvPr id="8" name="Google Shape;174;p12"/>
                <p:cNvSpPr>
                  <a:spLocks/>
                </p:cNvSpPr>
                <p:nvPr/>
              </p:nvSpPr>
              <p:spPr bwMode="auto">
                <a:xfrm>
                  <a:off x="1682774" y="4617610"/>
                  <a:ext cx="130752" cy="149188"/>
                </a:xfrm>
                <a:custGeom>
                  <a:avLst/>
                  <a:gdLst>
                    <a:gd name="T0" fmla="*/ 2147483646 w 19766"/>
                    <a:gd name="T1" fmla="*/ 2147483646 h 22553"/>
                    <a:gd name="T2" fmla="*/ 2147483646 w 19766"/>
                    <a:gd name="T3" fmla="*/ 2147483646 h 22553"/>
                    <a:gd name="T4" fmla="*/ 2147483646 w 19766"/>
                    <a:gd name="T5" fmla="*/ 2147483646 h 22553"/>
                    <a:gd name="T6" fmla="*/ 2147483646 w 19766"/>
                    <a:gd name="T7" fmla="*/ 2147483646 h 22553"/>
                    <a:gd name="T8" fmla="*/ 2147483646 w 19766"/>
                    <a:gd name="T9" fmla="*/ 2147483646 h 22553"/>
                    <a:gd name="T10" fmla="*/ 2147483646 w 19766"/>
                    <a:gd name="T11" fmla="*/ 2147483646 h 22553"/>
                    <a:gd name="T12" fmla="*/ 2147483646 w 19766"/>
                    <a:gd name="T13" fmla="*/ 2147483646 h 22553"/>
                    <a:gd name="T14" fmla="*/ 2147483646 w 19766"/>
                    <a:gd name="T15" fmla="*/ 2147483646 h 22553"/>
                    <a:gd name="T16" fmla="*/ 2147483646 w 19766"/>
                    <a:gd name="T17" fmla="*/ 2147483646 h 22553"/>
                    <a:gd name="T18" fmla="*/ 2147483646 w 19766"/>
                    <a:gd name="T19" fmla="*/ 2147483646 h 22553"/>
                    <a:gd name="T20" fmla="*/ 2147483646 w 19766"/>
                    <a:gd name="T21" fmla="*/ 2147483646 h 22553"/>
                    <a:gd name="T22" fmla="*/ 2147483646 w 19766"/>
                    <a:gd name="T23" fmla="*/ 2147483646 h 22553"/>
                    <a:gd name="T24" fmla="*/ 2147483646 w 19766"/>
                    <a:gd name="T25" fmla="*/ 2147483646 h 22553"/>
                    <a:gd name="T26" fmla="*/ 2147483646 w 19766"/>
                    <a:gd name="T27" fmla="*/ 2147483646 h 22553"/>
                    <a:gd name="T28" fmla="*/ 2147483646 w 19766"/>
                    <a:gd name="T29" fmla="*/ 2147483646 h 22553"/>
                    <a:gd name="T30" fmla="*/ 2147483646 w 19766"/>
                    <a:gd name="T31" fmla="*/ 2147483646 h 22553"/>
                    <a:gd name="T32" fmla="*/ 2147483646 w 19766"/>
                    <a:gd name="T33" fmla="*/ 2147483646 h 22553"/>
                    <a:gd name="T34" fmla="*/ 2147483646 w 19766"/>
                    <a:gd name="T35" fmla="*/ 2147483646 h 22553"/>
                    <a:gd name="T36" fmla="*/ 2147483646 w 19766"/>
                    <a:gd name="T37" fmla="*/ 2147483646 h 22553"/>
                    <a:gd name="T38" fmla="*/ 2147483646 w 19766"/>
                    <a:gd name="T39" fmla="*/ 2147483646 h 22553"/>
                    <a:gd name="T40" fmla="*/ 2147483646 w 19766"/>
                    <a:gd name="T41" fmla="*/ 2147483646 h 22553"/>
                    <a:gd name="T42" fmla="*/ 2147483646 w 19766"/>
                    <a:gd name="T43" fmla="*/ 2147483646 h 22553"/>
                    <a:gd name="T44" fmla="*/ 2147483646 w 19766"/>
                    <a:gd name="T45" fmla="*/ 2147483646 h 22553"/>
                    <a:gd name="T46" fmla="*/ 2147483646 w 19766"/>
                    <a:gd name="T47" fmla="*/ 2147483646 h 22553"/>
                    <a:gd name="T48" fmla="*/ 2147483646 w 19766"/>
                    <a:gd name="T49" fmla="*/ 2147483646 h 22553"/>
                    <a:gd name="T50" fmla="*/ 2147483646 w 19766"/>
                    <a:gd name="T51" fmla="*/ 2147483646 h 22553"/>
                    <a:gd name="T52" fmla="*/ 2147483646 w 19766"/>
                    <a:gd name="T53" fmla="*/ 2147483646 h 22553"/>
                    <a:gd name="T54" fmla="*/ 2147483646 w 19766"/>
                    <a:gd name="T55" fmla="*/ 2147483646 h 22553"/>
                    <a:gd name="T56" fmla="*/ 2147483646 w 19766"/>
                    <a:gd name="T57" fmla="*/ 2147483646 h 22553"/>
                    <a:gd name="T58" fmla="*/ 2147483646 w 19766"/>
                    <a:gd name="T59" fmla="*/ 2147483646 h 22553"/>
                    <a:gd name="T60" fmla="*/ 2147483646 w 19766"/>
                    <a:gd name="T61" fmla="*/ 2147483646 h 22553"/>
                    <a:gd name="T62" fmla="*/ 2147483646 w 19766"/>
                    <a:gd name="T63" fmla="*/ 2147483646 h 22553"/>
                    <a:gd name="T64" fmla="*/ 2147483646 w 19766"/>
                    <a:gd name="T65" fmla="*/ 2147483646 h 22553"/>
                    <a:gd name="T66" fmla="*/ 2147483646 w 19766"/>
                    <a:gd name="T67" fmla="*/ 2147483646 h 22553"/>
                    <a:gd name="T68" fmla="*/ 2147483646 w 19766"/>
                    <a:gd name="T69" fmla="*/ 2147483646 h 22553"/>
                    <a:gd name="T70" fmla="*/ 2147483646 w 19766"/>
                    <a:gd name="T71" fmla="*/ 2147483646 h 22553"/>
                    <a:gd name="T72" fmla="*/ 2147483646 w 19766"/>
                    <a:gd name="T73" fmla="*/ 2147483646 h 22553"/>
                    <a:gd name="T74" fmla="*/ 2147483646 w 19766"/>
                    <a:gd name="T75" fmla="*/ 2147483646 h 22553"/>
                    <a:gd name="T76" fmla="*/ 2147483646 w 19766"/>
                    <a:gd name="T77" fmla="*/ 2147483646 h 22553"/>
                    <a:gd name="T78" fmla="*/ 2147483646 w 19766"/>
                    <a:gd name="T79" fmla="*/ 2147483646 h 22553"/>
                    <a:gd name="T80" fmla="*/ 2147483646 w 19766"/>
                    <a:gd name="T81" fmla="*/ 2147483646 h 22553"/>
                    <a:gd name="T82" fmla="*/ 2147483646 w 19766"/>
                    <a:gd name="T83" fmla="*/ 2147483646 h 22553"/>
                    <a:gd name="T84" fmla="*/ 2147483646 w 19766"/>
                    <a:gd name="T85" fmla="*/ 2147483646 h 22553"/>
                    <a:gd name="T86" fmla="*/ 2147483646 w 19766"/>
                    <a:gd name="T87" fmla="*/ 2147483646 h 22553"/>
                    <a:gd name="T88" fmla="*/ 2147483646 w 19766"/>
                    <a:gd name="T89" fmla="*/ 2147483646 h 22553"/>
                    <a:gd name="T90" fmla="*/ 2147483646 w 19766"/>
                    <a:gd name="T91" fmla="*/ 2147483646 h 22553"/>
                    <a:gd name="T92" fmla="*/ 2147483646 w 19766"/>
                    <a:gd name="T93" fmla="*/ 2147483646 h 22553"/>
                    <a:gd name="T94" fmla="*/ 2147483646 w 19766"/>
                    <a:gd name="T95" fmla="*/ 2147483646 h 22553"/>
                    <a:gd name="T96" fmla="*/ 2147483646 w 19766"/>
                    <a:gd name="T97" fmla="*/ 2147483646 h 22553"/>
                    <a:gd name="T98" fmla="*/ 2147483646 w 19766"/>
                    <a:gd name="T99" fmla="*/ 2147483646 h 22553"/>
                    <a:gd name="T100" fmla="*/ 2147483646 w 19766"/>
                    <a:gd name="T101" fmla="*/ 2147483646 h 22553"/>
                    <a:gd name="T102" fmla="*/ 2147483646 w 19766"/>
                    <a:gd name="T103" fmla="*/ 2147483646 h 22553"/>
                    <a:gd name="T104" fmla="*/ 2147483646 w 19766"/>
                    <a:gd name="T105" fmla="*/ 2147483646 h 22553"/>
                    <a:gd name="T106" fmla="*/ 2147483646 w 19766"/>
                    <a:gd name="T107" fmla="*/ 2147483646 h 22553"/>
                    <a:gd name="T108" fmla="*/ 2147483646 w 19766"/>
                    <a:gd name="T109" fmla="*/ 2147483646 h 22553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19766" h="22553" extrusionOk="0">
                      <a:moveTo>
                        <a:pt x="10765" y="1"/>
                      </a:moveTo>
                      <a:lnTo>
                        <a:pt x="10193" y="25"/>
                      </a:lnTo>
                      <a:lnTo>
                        <a:pt x="9086" y="156"/>
                      </a:lnTo>
                      <a:lnTo>
                        <a:pt x="8014" y="406"/>
                      </a:lnTo>
                      <a:lnTo>
                        <a:pt x="6978" y="751"/>
                      </a:lnTo>
                      <a:lnTo>
                        <a:pt x="6002" y="1192"/>
                      </a:lnTo>
                      <a:lnTo>
                        <a:pt x="5085" y="1715"/>
                      </a:lnTo>
                      <a:lnTo>
                        <a:pt x="4216" y="2335"/>
                      </a:lnTo>
                      <a:lnTo>
                        <a:pt x="3418" y="3025"/>
                      </a:lnTo>
                      <a:lnTo>
                        <a:pt x="2692" y="3787"/>
                      </a:lnTo>
                      <a:lnTo>
                        <a:pt x="2037" y="4621"/>
                      </a:lnTo>
                      <a:lnTo>
                        <a:pt x="1453" y="5514"/>
                      </a:lnTo>
                      <a:lnTo>
                        <a:pt x="977" y="6466"/>
                      </a:lnTo>
                      <a:lnTo>
                        <a:pt x="572" y="7466"/>
                      </a:lnTo>
                      <a:lnTo>
                        <a:pt x="275" y="8502"/>
                      </a:lnTo>
                      <a:lnTo>
                        <a:pt x="84" y="9586"/>
                      </a:lnTo>
                      <a:lnTo>
                        <a:pt x="1" y="10693"/>
                      </a:lnTo>
                      <a:lnTo>
                        <a:pt x="1" y="11265"/>
                      </a:lnTo>
                      <a:lnTo>
                        <a:pt x="1" y="11729"/>
                      </a:lnTo>
                      <a:lnTo>
                        <a:pt x="13" y="12300"/>
                      </a:lnTo>
                      <a:lnTo>
                        <a:pt x="144" y="13408"/>
                      </a:lnTo>
                      <a:lnTo>
                        <a:pt x="382" y="14479"/>
                      </a:lnTo>
                      <a:lnTo>
                        <a:pt x="727" y="15503"/>
                      </a:lnTo>
                      <a:lnTo>
                        <a:pt x="1168" y="16480"/>
                      </a:lnTo>
                      <a:lnTo>
                        <a:pt x="1692" y="17408"/>
                      </a:lnTo>
                      <a:lnTo>
                        <a:pt x="2299" y="18278"/>
                      </a:lnTo>
                      <a:lnTo>
                        <a:pt x="2977" y="19087"/>
                      </a:lnTo>
                      <a:lnTo>
                        <a:pt x="3740" y="19814"/>
                      </a:lnTo>
                      <a:lnTo>
                        <a:pt x="4573" y="20480"/>
                      </a:lnTo>
                      <a:lnTo>
                        <a:pt x="5466" y="21052"/>
                      </a:lnTo>
                      <a:lnTo>
                        <a:pt x="6407" y="21552"/>
                      </a:lnTo>
                      <a:lnTo>
                        <a:pt x="7407" y="21945"/>
                      </a:lnTo>
                      <a:lnTo>
                        <a:pt x="8443" y="22254"/>
                      </a:lnTo>
                      <a:lnTo>
                        <a:pt x="9526" y="22457"/>
                      </a:lnTo>
                      <a:lnTo>
                        <a:pt x="10634" y="22552"/>
                      </a:lnTo>
                      <a:lnTo>
                        <a:pt x="11205" y="22552"/>
                      </a:lnTo>
                      <a:lnTo>
                        <a:pt x="11836" y="22540"/>
                      </a:lnTo>
                      <a:lnTo>
                        <a:pt x="13074" y="22409"/>
                      </a:lnTo>
                      <a:lnTo>
                        <a:pt x="14301" y="22147"/>
                      </a:lnTo>
                      <a:lnTo>
                        <a:pt x="15480" y="21742"/>
                      </a:lnTo>
                      <a:lnTo>
                        <a:pt x="16063" y="21492"/>
                      </a:lnTo>
                      <a:lnTo>
                        <a:pt x="16587" y="21242"/>
                      </a:lnTo>
                      <a:lnTo>
                        <a:pt x="17599" y="20647"/>
                      </a:lnTo>
                      <a:lnTo>
                        <a:pt x="18528" y="19933"/>
                      </a:lnTo>
                      <a:lnTo>
                        <a:pt x="19373" y="19123"/>
                      </a:lnTo>
                      <a:lnTo>
                        <a:pt x="19766" y="18682"/>
                      </a:lnTo>
                      <a:lnTo>
                        <a:pt x="17825" y="16742"/>
                      </a:lnTo>
                      <a:lnTo>
                        <a:pt x="17516" y="17111"/>
                      </a:lnTo>
                      <a:lnTo>
                        <a:pt x="16837" y="17789"/>
                      </a:lnTo>
                      <a:lnTo>
                        <a:pt x="16087" y="18373"/>
                      </a:lnTo>
                      <a:lnTo>
                        <a:pt x="15289" y="18873"/>
                      </a:lnTo>
                      <a:lnTo>
                        <a:pt x="14432" y="19278"/>
                      </a:lnTo>
                      <a:lnTo>
                        <a:pt x="13551" y="19587"/>
                      </a:lnTo>
                      <a:lnTo>
                        <a:pt x="12622" y="19790"/>
                      </a:lnTo>
                      <a:lnTo>
                        <a:pt x="11669" y="19897"/>
                      </a:lnTo>
                      <a:lnTo>
                        <a:pt x="10776" y="19897"/>
                      </a:lnTo>
                      <a:lnTo>
                        <a:pt x="9943" y="19837"/>
                      </a:lnTo>
                      <a:lnTo>
                        <a:pt x="9133" y="19683"/>
                      </a:lnTo>
                      <a:lnTo>
                        <a:pt x="8347" y="19468"/>
                      </a:lnTo>
                      <a:lnTo>
                        <a:pt x="7585" y="19159"/>
                      </a:lnTo>
                      <a:lnTo>
                        <a:pt x="6871" y="18778"/>
                      </a:lnTo>
                      <a:lnTo>
                        <a:pt x="6180" y="18325"/>
                      </a:lnTo>
                      <a:lnTo>
                        <a:pt x="5537" y="17813"/>
                      </a:lnTo>
                      <a:lnTo>
                        <a:pt x="5240" y="17516"/>
                      </a:lnTo>
                      <a:lnTo>
                        <a:pt x="4942" y="17218"/>
                      </a:lnTo>
                      <a:lnTo>
                        <a:pt x="4406" y="16575"/>
                      </a:lnTo>
                      <a:lnTo>
                        <a:pt x="3954" y="15884"/>
                      </a:lnTo>
                      <a:lnTo>
                        <a:pt x="3573" y="15158"/>
                      </a:lnTo>
                      <a:lnTo>
                        <a:pt x="3275" y="14372"/>
                      </a:lnTo>
                      <a:lnTo>
                        <a:pt x="3049" y="13551"/>
                      </a:lnTo>
                      <a:lnTo>
                        <a:pt x="2894" y="12682"/>
                      </a:lnTo>
                      <a:lnTo>
                        <a:pt x="2823" y="11765"/>
                      </a:lnTo>
                      <a:lnTo>
                        <a:pt x="2811" y="11288"/>
                      </a:lnTo>
                      <a:lnTo>
                        <a:pt x="2823" y="10800"/>
                      </a:lnTo>
                      <a:lnTo>
                        <a:pt x="2894" y="9883"/>
                      </a:lnTo>
                      <a:lnTo>
                        <a:pt x="3049" y="9014"/>
                      </a:lnTo>
                      <a:lnTo>
                        <a:pt x="3275" y="8193"/>
                      </a:lnTo>
                      <a:lnTo>
                        <a:pt x="3585" y="7407"/>
                      </a:lnTo>
                      <a:lnTo>
                        <a:pt x="3954" y="6681"/>
                      </a:lnTo>
                      <a:lnTo>
                        <a:pt x="4418" y="5990"/>
                      </a:lnTo>
                      <a:lnTo>
                        <a:pt x="4942" y="5347"/>
                      </a:lnTo>
                      <a:lnTo>
                        <a:pt x="5240" y="5049"/>
                      </a:lnTo>
                      <a:lnTo>
                        <a:pt x="5537" y="4752"/>
                      </a:lnTo>
                      <a:lnTo>
                        <a:pt x="6180" y="4240"/>
                      </a:lnTo>
                      <a:lnTo>
                        <a:pt x="6871" y="3787"/>
                      </a:lnTo>
                      <a:lnTo>
                        <a:pt x="7597" y="3406"/>
                      </a:lnTo>
                      <a:lnTo>
                        <a:pt x="8359" y="3097"/>
                      </a:lnTo>
                      <a:lnTo>
                        <a:pt x="9145" y="2882"/>
                      </a:lnTo>
                      <a:lnTo>
                        <a:pt x="9955" y="2728"/>
                      </a:lnTo>
                      <a:lnTo>
                        <a:pt x="10776" y="2668"/>
                      </a:lnTo>
                      <a:lnTo>
                        <a:pt x="11193" y="2668"/>
                      </a:lnTo>
                      <a:lnTo>
                        <a:pt x="11622" y="2656"/>
                      </a:lnTo>
                      <a:lnTo>
                        <a:pt x="12479" y="2716"/>
                      </a:lnTo>
                      <a:lnTo>
                        <a:pt x="13324" y="2882"/>
                      </a:lnTo>
                      <a:lnTo>
                        <a:pt x="14134" y="3144"/>
                      </a:lnTo>
                      <a:lnTo>
                        <a:pt x="14896" y="3501"/>
                      </a:lnTo>
                      <a:lnTo>
                        <a:pt x="15622" y="3942"/>
                      </a:lnTo>
                      <a:lnTo>
                        <a:pt x="16301" y="4466"/>
                      </a:lnTo>
                      <a:lnTo>
                        <a:pt x="16908" y="5073"/>
                      </a:lnTo>
                      <a:lnTo>
                        <a:pt x="17194" y="5407"/>
                      </a:lnTo>
                      <a:lnTo>
                        <a:pt x="19123" y="3525"/>
                      </a:lnTo>
                      <a:lnTo>
                        <a:pt x="18742" y="3097"/>
                      </a:lnTo>
                      <a:lnTo>
                        <a:pt x="17920" y="2323"/>
                      </a:lnTo>
                      <a:lnTo>
                        <a:pt x="17027" y="1656"/>
                      </a:lnTo>
                      <a:lnTo>
                        <a:pt x="16075" y="1096"/>
                      </a:lnTo>
                      <a:lnTo>
                        <a:pt x="15051" y="644"/>
                      </a:lnTo>
                      <a:lnTo>
                        <a:pt x="13991" y="311"/>
                      </a:lnTo>
                      <a:lnTo>
                        <a:pt x="12896" y="84"/>
                      </a:lnTo>
                      <a:lnTo>
                        <a:pt x="11777" y="1"/>
                      </a:lnTo>
                      <a:lnTo>
                        <a:pt x="10765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fi-FI"/>
                </a:p>
              </p:txBody>
            </p:sp>
            <p:sp>
              <p:nvSpPr>
                <p:cNvPr id="9" name="Google Shape;175;p12"/>
                <p:cNvSpPr>
                  <a:spLocks/>
                </p:cNvSpPr>
                <p:nvPr/>
              </p:nvSpPr>
              <p:spPr bwMode="auto">
                <a:xfrm>
                  <a:off x="1829746" y="4620765"/>
                  <a:ext cx="18363" cy="142798"/>
                </a:xfrm>
                <a:custGeom>
                  <a:avLst/>
                  <a:gdLst>
                    <a:gd name="T0" fmla="*/ 2147483646 w 2776"/>
                    <a:gd name="T1" fmla="*/ 0 h 21587"/>
                    <a:gd name="T2" fmla="*/ 2147483646 w 2776"/>
                    <a:gd name="T3" fmla="*/ 2147483646 h 21587"/>
                    <a:gd name="T4" fmla="*/ 2147483646 w 2776"/>
                    <a:gd name="T5" fmla="*/ 2147483646 h 21587"/>
                    <a:gd name="T6" fmla="*/ 2147483646 w 2776"/>
                    <a:gd name="T7" fmla="*/ 0 h 21587"/>
                    <a:gd name="T8" fmla="*/ 2147483646 w 2776"/>
                    <a:gd name="T9" fmla="*/ 0 h 2158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776" h="21587" extrusionOk="0">
                      <a:moveTo>
                        <a:pt x="1" y="0"/>
                      </a:moveTo>
                      <a:lnTo>
                        <a:pt x="1" y="21587"/>
                      </a:lnTo>
                      <a:lnTo>
                        <a:pt x="2775" y="21587"/>
                      </a:lnTo>
                      <a:lnTo>
                        <a:pt x="2775" y="0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fi-FI"/>
                </a:p>
              </p:txBody>
            </p:sp>
            <p:sp>
              <p:nvSpPr>
                <p:cNvPr id="10" name="Google Shape;176;p12"/>
                <p:cNvSpPr>
                  <a:spLocks/>
                </p:cNvSpPr>
                <p:nvPr/>
              </p:nvSpPr>
              <p:spPr bwMode="auto">
                <a:xfrm>
                  <a:off x="1863853" y="4662664"/>
                  <a:ext cx="100588" cy="104054"/>
                </a:xfrm>
                <a:custGeom>
                  <a:avLst/>
                  <a:gdLst>
                    <a:gd name="T0" fmla="*/ 2147483646 w 15206"/>
                    <a:gd name="T1" fmla="*/ 2147483646 h 15730"/>
                    <a:gd name="T2" fmla="*/ 2147483646 w 15206"/>
                    <a:gd name="T3" fmla="*/ 2147483646 h 15730"/>
                    <a:gd name="T4" fmla="*/ 2147483646 w 15206"/>
                    <a:gd name="T5" fmla="*/ 2147483646 h 15730"/>
                    <a:gd name="T6" fmla="*/ 2147483646 w 15206"/>
                    <a:gd name="T7" fmla="*/ 2147483646 h 15730"/>
                    <a:gd name="T8" fmla="*/ 2147483646 w 15206"/>
                    <a:gd name="T9" fmla="*/ 2147483646 h 15730"/>
                    <a:gd name="T10" fmla="*/ 2147483646 w 15206"/>
                    <a:gd name="T11" fmla="*/ 2147483646 h 15730"/>
                    <a:gd name="T12" fmla="*/ 2147483646 w 15206"/>
                    <a:gd name="T13" fmla="*/ 2147483646 h 15730"/>
                    <a:gd name="T14" fmla="*/ 2147483646 w 15206"/>
                    <a:gd name="T15" fmla="*/ 2147483646 h 15730"/>
                    <a:gd name="T16" fmla="*/ 2147483646 w 15206"/>
                    <a:gd name="T17" fmla="*/ 2147483646 h 15730"/>
                    <a:gd name="T18" fmla="*/ 2147483646 w 15206"/>
                    <a:gd name="T19" fmla="*/ 2147483646 h 15730"/>
                    <a:gd name="T20" fmla="*/ 2147483646 w 15206"/>
                    <a:gd name="T21" fmla="*/ 2147483646 h 15730"/>
                    <a:gd name="T22" fmla="*/ 2147483646 w 15206"/>
                    <a:gd name="T23" fmla="*/ 2147483646 h 15730"/>
                    <a:gd name="T24" fmla="*/ 2147483646 w 15206"/>
                    <a:gd name="T25" fmla="*/ 2147483646 h 15730"/>
                    <a:gd name="T26" fmla="*/ 2147483646 w 15206"/>
                    <a:gd name="T27" fmla="*/ 2147483646 h 15730"/>
                    <a:gd name="T28" fmla="*/ 2147483646 w 15206"/>
                    <a:gd name="T29" fmla="*/ 2147483646 h 15730"/>
                    <a:gd name="T30" fmla="*/ 2147483646 w 15206"/>
                    <a:gd name="T31" fmla="*/ 2147483646 h 15730"/>
                    <a:gd name="T32" fmla="*/ 2147483646 w 15206"/>
                    <a:gd name="T33" fmla="*/ 2147483646 h 15730"/>
                    <a:gd name="T34" fmla="*/ 2147483646 w 15206"/>
                    <a:gd name="T35" fmla="*/ 2147483646 h 15730"/>
                    <a:gd name="T36" fmla="*/ 2147483646 w 15206"/>
                    <a:gd name="T37" fmla="*/ 2147483646 h 15730"/>
                    <a:gd name="T38" fmla="*/ 2147483646 w 15206"/>
                    <a:gd name="T39" fmla="*/ 2147483646 h 15730"/>
                    <a:gd name="T40" fmla="*/ 2147483646 w 15206"/>
                    <a:gd name="T41" fmla="*/ 2147483646 h 15730"/>
                    <a:gd name="T42" fmla="*/ 2147483646 w 15206"/>
                    <a:gd name="T43" fmla="*/ 2147483646 h 15730"/>
                    <a:gd name="T44" fmla="*/ 2147483646 w 15206"/>
                    <a:gd name="T45" fmla="*/ 2147483646 h 15730"/>
                    <a:gd name="T46" fmla="*/ 2147483646 w 15206"/>
                    <a:gd name="T47" fmla="*/ 2147483646 h 15730"/>
                    <a:gd name="T48" fmla="*/ 2147483646 w 15206"/>
                    <a:gd name="T49" fmla="*/ 2147483646 h 15730"/>
                    <a:gd name="T50" fmla="*/ 2147483646 w 15206"/>
                    <a:gd name="T51" fmla="*/ 2147483646 h 15730"/>
                    <a:gd name="T52" fmla="*/ 2147483646 w 15206"/>
                    <a:gd name="T53" fmla="*/ 2147483646 h 15730"/>
                    <a:gd name="T54" fmla="*/ 2147483646 w 15206"/>
                    <a:gd name="T55" fmla="*/ 2147483646 h 15730"/>
                    <a:gd name="T56" fmla="*/ 2147483646 w 15206"/>
                    <a:gd name="T57" fmla="*/ 2147483646 h 15730"/>
                    <a:gd name="T58" fmla="*/ 0 w 15206"/>
                    <a:gd name="T59" fmla="*/ 2147483646 h 15730"/>
                    <a:gd name="T60" fmla="*/ 0 w 15206"/>
                    <a:gd name="T61" fmla="*/ 2147483646 h 15730"/>
                    <a:gd name="T62" fmla="*/ 2147483646 w 15206"/>
                    <a:gd name="T63" fmla="*/ 2147483646 h 15730"/>
                    <a:gd name="T64" fmla="*/ 2147483646 w 15206"/>
                    <a:gd name="T65" fmla="*/ 2147483646 h 15730"/>
                    <a:gd name="T66" fmla="*/ 2147483646 w 15206"/>
                    <a:gd name="T67" fmla="*/ 2147483646 h 15730"/>
                    <a:gd name="T68" fmla="*/ 2147483646 w 15206"/>
                    <a:gd name="T69" fmla="*/ 2147483646 h 15730"/>
                    <a:gd name="T70" fmla="*/ 2147483646 w 15206"/>
                    <a:gd name="T71" fmla="*/ 2147483646 h 15730"/>
                    <a:gd name="T72" fmla="*/ 2147483646 w 15206"/>
                    <a:gd name="T73" fmla="*/ 2147483646 h 15730"/>
                    <a:gd name="T74" fmla="*/ 2147483646 w 15206"/>
                    <a:gd name="T75" fmla="*/ 2147483646 h 15730"/>
                    <a:gd name="T76" fmla="*/ 2147483646 w 15206"/>
                    <a:gd name="T77" fmla="*/ 2147483646 h 15730"/>
                    <a:gd name="T78" fmla="*/ 2147483646 w 15206"/>
                    <a:gd name="T79" fmla="*/ 2147483646 h 15730"/>
                    <a:gd name="T80" fmla="*/ 2147483646 w 15206"/>
                    <a:gd name="T81" fmla="*/ 2147483646 h 15730"/>
                    <a:gd name="T82" fmla="*/ 2147483646 w 15206"/>
                    <a:gd name="T83" fmla="*/ 2147483646 h 15730"/>
                    <a:gd name="T84" fmla="*/ 2147483646 w 15206"/>
                    <a:gd name="T85" fmla="*/ 2147483646 h 15730"/>
                    <a:gd name="T86" fmla="*/ 2147483646 w 15206"/>
                    <a:gd name="T87" fmla="*/ 2147483646 h 15730"/>
                    <a:gd name="T88" fmla="*/ 2147483646 w 15206"/>
                    <a:gd name="T89" fmla="*/ 2147483646 h 15730"/>
                    <a:gd name="T90" fmla="*/ 2147483646 w 15206"/>
                    <a:gd name="T91" fmla="*/ 2147483646 h 15730"/>
                    <a:gd name="T92" fmla="*/ 2147483646 w 15206"/>
                    <a:gd name="T93" fmla="*/ 2147483646 h 15730"/>
                    <a:gd name="T94" fmla="*/ 2147483646 w 15206"/>
                    <a:gd name="T95" fmla="*/ 2147483646 h 15730"/>
                    <a:gd name="T96" fmla="*/ 2147483646 w 15206"/>
                    <a:gd name="T97" fmla="*/ 2147483646 h 15730"/>
                    <a:gd name="T98" fmla="*/ 2147483646 w 15206"/>
                    <a:gd name="T99" fmla="*/ 2147483646 h 15730"/>
                    <a:gd name="T100" fmla="*/ 2147483646 w 15206"/>
                    <a:gd name="T101" fmla="*/ 2147483646 h 15730"/>
                    <a:gd name="T102" fmla="*/ 2147483646 w 15206"/>
                    <a:gd name="T103" fmla="*/ 2147483646 h 15730"/>
                    <a:gd name="T104" fmla="*/ 2147483646 w 15206"/>
                    <a:gd name="T105" fmla="*/ 2147483646 h 15730"/>
                    <a:gd name="T106" fmla="*/ 2147483646 w 15206"/>
                    <a:gd name="T107" fmla="*/ 2147483646 h 15730"/>
                    <a:gd name="T108" fmla="*/ 2147483646 w 15206"/>
                    <a:gd name="T109" fmla="*/ 2147483646 h 15730"/>
                    <a:gd name="T110" fmla="*/ 2147483646 w 15206"/>
                    <a:gd name="T111" fmla="*/ 2147483646 h 15730"/>
                    <a:gd name="T112" fmla="*/ 2147483646 w 15206"/>
                    <a:gd name="T113" fmla="*/ 2147483646 h 15730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5206" h="15730" extrusionOk="0">
                      <a:moveTo>
                        <a:pt x="7287" y="2537"/>
                      </a:moveTo>
                      <a:lnTo>
                        <a:pt x="8180" y="2560"/>
                      </a:lnTo>
                      <a:lnTo>
                        <a:pt x="9061" y="2763"/>
                      </a:lnTo>
                      <a:lnTo>
                        <a:pt x="9895" y="3120"/>
                      </a:lnTo>
                      <a:lnTo>
                        <a:pt x="10657" y="3656"/>
                      </a:lnTo>
                      <a:lnTo>
                        <a:pt x="10990" y="4001"/>
                      </a:lnTo>
                      <a:lnTo>
                        <a:pt x="11348" y="4394"/>
                      </a:lnTo>
                      <a:lnTo>
                        <a:pt x="11919" y="5299"/>
                      </a:lnTo>
                      <a:lnTo>
                        <a:pt x="12288" y="6287"/>
                      </a:lnTo>
                      <a:lnTo>
                        <a:pt x="12455" y="7335"/>
                      </a:lnTo>
                      <a:lnTo>
                        <a:pt x="12455" y="7871"/>
                      </a:lnTo>
                      <a:lnTo>
                        <a:pt x="12455" y="8395"/>
                      </a:lnTo>
                      <a:lnTo>
                        <a:pt x="12288" y="9442"/>
                      </a:lnTo>
                      <a:lnTo>
                        <a:pt x="11907" y="10431"/>
                      </a:lnTo>
                      <a:lnTo>
                        <a:pt x="11348" y="11336"/>
                      </a:lnTo>
                      <a:lnTo>
                        <a:pt x="10990" y="11740"/>
                      </a:lnTo>
                      <a:lnTo>
                        <a:pt x="10895" y="11836"/>
                      </a:lnTo>
                      <a:lnTo>
                        <a:pt x="10800" y="11931"/>
                      </a:lnTo>
                      <a:lnTo>
                        <a:pt x="10443" y="12241"/>
                      </a:lnTo>
                      <a:lnTo>
                        <a:pt x="9645" y="12729"/>
                      </a:lnTo>
                      <a:lnTo>
                        <a:pt x="8800" y="13050"/>
                      </a:lnTo>
                      <a:lnTo>
                        <a:pt x="7907" y="13193"/>
                      </a:lnTo>
                      <a:lnTo>
                        <a:pt x="7013" y="13169"/>
                      </a:lnTo>
                      <a:lnTo>
                        <a:pt x="6144" y="12967"/>
                      </a:lnTo>
                      <a:lnTo>
                        <a:pt x="5311" y="12610"/>
                      </a:lnTo>
                      <a:lnTo>
                        <a:pt x="4549" y="12074"/>
                      </a:lnTo>
                      <a:lnTo>
                        <a:pt x="4204" y="11740"/>
                      </a:lnTo>
                      <a:lnTo>
                        <a:pt x="3858" y="11336"/>
                      </a:lnTo>
                      <a:lnTo>
                        <a:pt x="3299" y="10431"/>
                      </a:lnTo>
                      <a:lnTo>
                        <a:pt x="2918" y="9442"/>
                      </a:lnTo>
                      <a:lnTo>
                        <a:pt x="2751" y="8395"/>
                      </a:lnTo>
                      <a:lnTo>
                        <a:pt x="2751" y="7871"/>
                      </a:lnTo>
                      <a:lnTo>
                        <a:pt x="2739" y="7335"/>
                      </a:lnTo>
                      <a:lnTo>
                        <a:pt x="2918" y="6287"/>
                      </a:lnTo>
                      <a:lnTo>
                        <a:pt x="3287" y="5299"/>
                      </a:lnTo>
                      <a:lnTo>
                        <a:pt x="3846" y="4394"/>
                      </a:lnTo>
                      <a:lnTo>
                        <a:pt x="4204" y="4001"/>
                      </a:lnTo>
                      <a:lnTo>
                        <a:pt x="4299" y="3894"/>
                      </a:lnTo>
                      <a:lnTo>
                        <a:pt x="4406" y="3799"/>
                      </a:lnTo>
                      <a:lnTo>
                        <a:pt x="4763" y="3489"/>
                      </a:lnTo>
                      <a:lnTo>
                        <a:pt x="5549" y="3001"/>
                      </a:lnTo>
                      <a:lnTo>
                        <a:pt x="6406" y="2680"/>
                      </a:lnTo>
                      <a:lnTo>
                        <a:pt x="7287" y="2537"/>
                      </a:lnTo>
                      <a:close/>
                      <a:moveTo>
                        <a:pt x="7240" y="1"/>
                      </a:moveTo>
                      <a:lnTo>
                        <a:pt x="6502" y="72"/>
                      </a:lnTo>
                      <a:lnTo>
                        <a:pt x="5775" y="215"/>
                      </a:lnTo>
                      <a:lnTo>
                        <a:pt x="5061" y="417"/>
                      </a:lnTo>
                      <a:lnTo>
                        <a:pt x="4358" y="703"/>
                      </a:lnTo>
                      <a:lnTo>
                        <a:pt x="3692" y="1048"/>
                      </a:lnTo>
                      <a:lnTo>
                        <a:pt x="3049" y="1477"/>
                      </a:lnTo>
                      <a:lnTo>
                        <a:pt x="2441" y="1965"/>
                      </a:lnTo>
                      <a:lnTo>
                        <a:pt x="2156" y="2239"/>
                      </a:lnTo>
                      <a:lnTo>
                        <a:pt x="1882" y="2525"/>
                      </a:lnTo>
                      <a:lnTo>
                        <a:pt x="1405" y="3144"/>
                      </a:lnTo>
                      <a:lnTo>
                        <a:pt x="1001" y="3799"/>
                      </a:lnTo>
                      <a:lnTo>
                        <a:pt x="655" y="4489"/>
                      </a:lnTo>
                      <a:lnTo>
                        <a:pt x="381" y="5204"/>
                      </a:lnTo>
                      <a:lnTo>
                        <a:pt x="191" y="5942"/>
                      </a:lnTo>
                      <a:lnTo>
                        <a:pt x="60" y="6704"/>
                      </a:lnTo>
                      <a:lnTo>
                        <a:pt x="0" y="7478"/>
                      </a:lnTo>
                      <a:lnTo>
                        <a:pt x="12" y="7871"/>
                      </a:lnTo>
                      <a:lnTo>
                        <a:pt x="0" y="8252"/>
                      </a:lnTo>
                      <a:lnTo>
                        <a:pt x="60" y="9026"/>
                      </a:lnTo>
                      <a:lnTo>
                        <a:pt x="191" y="9788"/>
                      </a:lnTo>
                      <a:lnTo>
                        <a:pt x="393" y="10526"/>
                      </a:lnTo>
                      <a:lnTo>
                        <a:pt x="667" y="11240"/>
                      </a:lnTo>
                      <a:lnTo>
                        <a:pt x="1012" y="11931"/>
                      </a:lnTo>
                      <a:lnTo>
                        <a:pt x="1417" y="12586"/>
                      </a:lnTo>
                      <a:lnTo>
                        <a:pt x="1894" y="13205"/>
                      </a:lnTo>
                      <a:lnTo>
                        <a:pt x="2156" y="13491"/>
                      </a:lnTo>
                      <a:lnTo>
                        <a:pt x="2441" y="13765"/>
                      </a:lnTo>
                      <a:lnTo>
                        <a:pt x="3049" y="14253"/>
                      </a:lnTo>
                      <a:lnTo>
                        <a:pt x="3692" y="14681"/>
                      </a:lnTo>
                      <a:lnTo>
                        <a:pt x="4358" y="15027"/>
                      </a:lnTo>
                      <a:lnTo>
                        <a:pt x="5061" y="15312"/>
                      </a:lnTo>
                      <a:lnTo>
                        <a:pt x="5775" y="15515"/>
                      </a:lnTo>
                      <a:lnTo>
                        <a:pt x="6502" y="15658"/>
                      </a:lnTo>
                      <a:lnTo>
                        <a:pt x="7240" y="15729"/>
                      </a:lnTo>
                      <a:lnTo>
                        <a:pt x="7978" y="15729"/>
                      </a:lnTo>
                      <a:lnTo>
                        <a:pt x="8716" y="15658"/>
                      </a:lnTo>
                      <a:lnTo>
                        <a:pt x="9442" y="15515"/>
                      </a:lnTo>
                      <a:lnTo>
                        <a:pt x="10157" y="15312"/>
                      </a:lnTo>
                      <a:lnTo>
                        <a:pt x="10859" y="15027"/>
                      </a:lnTo>
                      <a:lnTo>
                        <a:pt x="11526" y="14681"/>
                      </a:lnTo>
                      <a:lnTo>
                        <a:pt x="12169" y="14253"/>
                      </a:lnTo>
                      <a:lnTo>
                        <a:pt x="12776" y="13765"/>
                      </a:lnTo>
                      <a:lnTo>
                        <a:pt x="13062" y="13491"/>
                      </a:lnTo>
                      <a:lnTo>
                        <a:pt x="13324" y="13205"/>
                      </a:lnTo>
                      <a:lnTo>
                        <a:pt x="13800" y="12586"/>
                      </a:lnTo>
                      <a:lnTo>
                        <a:pt x="14217" y="11931"/>
                      </a:lnTo>
                      <a:lnTo>
                        <a:pt x="14550" y="11240"/>
                      </a:lnTo>
                      <a:lnTo>
                        <a:pt x="14824" y="10526"/>
                      </a:lnTo>
                      <a:lnTo>
                        <a:pt x="15027" y="9788"/>
                      </a:lnTo>
                      <a:lnTo>
                        <a:pt x="15158" y="9026"/>
                      </a:lnTo>
                      <a:lnTo>
                        <a:pt x="15205" y="8252"/>
                      </a:lnTo>
                      <a:lnTo>
                        <a:pt x="15205" y="7871"/>
                      </a:lnTo>
                      <a:lnTo>
                        <a:pt x="15205" y="7478"/>
                      </a:lnTo>
                      <a:lnTo>
                        <a:pt x="15158" y="6704"/>
                      </a:lnTo>
                      <a:lnTo>
                        <a:pt x="15027" y="5942"/>
                      </a:lnTo>
                      <a:lnTo>
                        <a:pt x="14824" y="5204"/>
                      </a:lnTo>
                      <a:lnTo>
                        <a:pt x="14550" y="4489"/>
                      </a:lnTo>
                      <a:lnTo>
                        <a:pt x="14205" y="3799"/>
                      </a:lnTo>
                      <a:lnTo>
                        <a:pt x="13800" y="3144"/>
                      </a:lnTo>
                      <a:lnTo>
                        <a:pt x="13324" y="2525"/>
                      </a:lnTo>
                      <a:lnTo>
                        <a:pt x="13062" y="2239"/>
                      </a:lnTo>
                      <a:lnTo>
                        <a:pt x="12776" y="1965"/>
                      </a:lnTo>
                      <a:lnTo>
                        <a:pt x="12169" y="1477"/>
                      </a:lnTo>
                      <a:lnTo>
                        <a:pt x="11526" y="1048"/>
                      </a:lnTo>
                      <a:lnTo>
                        <a:pt x="10859" y="703"/>
                      </a:lnTo>
                      <a:lnTo>
                        <a:pt x="10157" y="417"/>
                      </a:lnTo>
                      <a:lnTo>
                        <a:pt x="9442" y="215"/>
                      </a:lnTo>
                      <a:lnTo>
                        <a:pt x="8716" y="72"/>
                      </a:lnTo>
                      <a:lnTo>
                        <a:pt x="7978" y="1"/>
                      </a:lnTo>
                      <a:lnTo>
                        <a:pt x="724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fi-FI"/>
                </a:p>
              </p:txBody>
            </p:sp>
            <p:sp>
              <p:nvSpPr>
                <p:cNvPr id="11" name="Google Shape;177;p12"/>
                <p:cNvSpPr>
                  <a:spLocks/>
                </p:cNvSpPr>
                <p:nvPr/>
              </p:nvSpPr>
              <p:spPr bwMode="auto">
                <a:xfrm>
                  <a:off x="1979238" y="4665893"/>
                  <a:ext cx="86650" cy="100826"/>
                </a:xfrm>
                <a:custGeom>
                  <a:avLst/>
                  <a:gdLst>
                    <a:gd name="T0" fmla="*/ 2147483646 w 13099"/>
                    <a:gd name="T1" fmla="*/ 2147483646 h 15242"/>
                    <a:gd name="T2" fmla="*/ 2147483646 w 13099"/>
                    <a:gd name="T3" fmla="*/ 2147483646 h 15242"/>
                    <a:gd name="T4" fmla="*/ 2147483646 w 13099"/>
                    <a:gd name="T5" fmla="*/ 2147483646 h 15242"/>
                    <a:gd name="T6" fmla="*/ 2147483646 w 13099"/>
                    <a:gd name="T7" fmla="*/ 2147483646 h 15242"/>
                    <a:gd name="T8" fmla="*/ 2147483646 w 13099"/>
                    <a:gd name="T9" fmla="*/ 2147483646 h 15242"/>
                    <a:gd name="T10" fmla="*/ 2147483646 w 13099"/>
                    <a:gd name="T11" fmla="*/ 2147483646 h 15242"/>
                    <a:gd name="T12" fmla="*/ 2147483646 w 13099"/>
                    <a:gd name="T13" fmla="*/ 2147483646 h 15242"/>
                    <a:gd name="T14" fmla="*/ 2147483646 w 13099"/>
                    <a:gd name="T15" fmla="*/ 2147483646 h 15242"/>
                    <a:gd name="T16" fmla="*/ 2147483646 w 13099"/>
                    <a:gd name="T17" fmla="*/ 2147483646 h 15242"/>
                    <a:gd name="T18" fmla="*/ 2147483646 w 13099"/>
                    <a:gd name="T19" fmla="*/ 2147483646 h 15242"/>
                    <a:gd name="T20" fmla="*/ 2147483646 w 13099"/>
                    <a:gd name="T21" fmla="*/ 2147483646 h 15242"/>
                    <a:gd name="T22" fmla="*/ 2147483646 w 13099"/>
                    <a:gd name="T23" fmla="*/ 2147483646 h 15242"/>
                    <a:gd name="T24" fmla="*/ 2147483646 w 13099"/>
                    <a:gd name="T25" fmla="*/ 2147483646 h 15242"/>
                    <a:gd name="T26" fmla="*/ 2147483646 w 13099"/>
                    <a:gd name="T27" fmla="*/ 2147483646 h 15242"/>
                    <a:gd name="T28" fmla="*/ 2147483646 w 13099"/>
                    <a:gd name="T29" fmla="*/ 2147483646 h 15242"/>
                    <a:gd name="T30" fmla="*/ 2147483646 w 13099"/>
                    <a:gd name="T31" fmla="*/ 2147483646 h 15242"/>
                    <a:gd name="T32" fmla="*/ 2147483646 w 13099"/>
                    <a:gd name="T33" fmla="*/ 2147483646 h 15242"/>
                    <a:gd name="T34" fmla="*/ 2147483646 w 13099"/>
                    <a:gd name="T35" fmla="*/ 2147483646 h 15242"/>
                    <a:gd name="T36" fmla="*/ 2147483646 w 13099"/>
                    <a:gd name="T37" fmla="*/ 2147483646 h 15242"/>
                    <a:gd name="T38" fmla="*/ 2147483646 w 13099"/>
                    <a:gd name="T39" fmla="*/ 2147483646 h 15242"/>
                    <a:gd name="T40" fmla="*/ 2147483646 w 13099"/>
                    <a:gd name="T41" fmla="*/ 2147483646 h 15242"/>
                    <a:gd name="T42" fmla="*/ 2147483646 w 13099"/>
                    <a:gd name="T43" fmla="*/ 2147483646 h 15242"/>
                    <a:gd name="T44" fmla="*/ 2147483646 w 13099"/>
                    <a:gd name="T45" fmla="*/ 2147483646 h 15242"/>
                    <a:gd name="T46" fmla="*/ 2147483646 w 13099"/>
                    <a:gd name="T47" fmla="*/ 2147483646 h 15242"/>
                    <a:gd name="T48" fmla="*/ 2147483646 w 13099"/>
                    <a:gd name="T49" fmla="*/ 2147483646 h 15242"/>
                    <a:gd name="T50" fmla="*/ 2147483646 w 13099"/>
                    <a:gd name="T51" fmla="*/ 2147483646 h 15242"/>
                    <a:gd name="T52" fmla="*/ 2147483646 w 13099"/>
                    <a:gd name="T53" fmla="*/ 2147483646 h 15242"/>
                    <a:gd name="T54" fmla="*/ 2147483646 w 13099"/>
                    <a:gd name="T55" fmla="*/ 2147483646 h 15242"/>
                    <a:gd name="T56" fmla="*/ 2147483646 w 13099"/>
                    <a:gd name="T57" fmla="*/ 2147483646 h 15242"/>
                    <a:gd name="T58" fmla="*/ 2147483646 w 13099"/>
                    <a:gd name="T59" fmla="*/ 2147483646 h 15242"/>
                    <a:gd name="T60" fmla="*/ 2147483646 w 13099"/>
                    <a:gd name="T61" fmla="*/ 2147483646 h 15242"/>
                    <a:gd name="T62" fmla="*/ 2147483646 w 13099"/>
                    <a:gd name="T63" fmla="*/ 2147483646 h 15242"/>
                    <a:gd name="T64" fmla="*/ 2147483646 w 13099"/>
                    <a:gd name="T65" fmla="*/ 2147483646 h 15242"/>
                    <a:gd name="T66" fmla="*/ 2147483646 w 13099"/>
                    <a:gd name="T67" fmla="*/ 2147483646 h 15242"/>
                    <a:gd name="T68" fmla="*/ 2147483646 w 13099"/>
                    <a:gd name="T69" fmla="*/ 2147483646 h 15242"/>
                    <a:gd name="T70" fmla="*/ 2147483646 w 13099"/>
                    <a:gd name="T71" fmla="*/ 2147483646 h 15242"/>
                    <a:gd name="T72" fmla="*/ 2147483646 w 13099"/>
                    <a:gd name="T73" fmla="*/ 2147483646 h 15242"/>
                    <a:gd name="T74" fmla="*/ 2147483646 w 13099"/>
                    <a:gd name="T75" fmla="*/ 2147483646 h 15242"/>
                    <a:gd name="T76" fmla="*/ 2147483646 w 13099"/>
                    <a:gd name="T77" fmla="*/ 2147483646 h 15242"/>
                    <a:gd name="T78" fmla="*/ 2147483646 w 13099"/>
                    <a:gd name="T79" fmla="*/ 2147483646 h 15242"/>
                    <a:gd name="T80" fmla="*/ 2147483646 w 13099"/>
                    <a:gd name="T81" fmla="*/ 2147483646 h 15242"/>
                    <a:gd name="T82" fmla="*/ 2147483646 w 13099"/>
                    <a:gd name="T83" fmla="*/ 2147483646 h 15242"/>
                    <a:gd name="T84" fmla="*/ 2147483646 w 13099"/>
                    <a:gd name="T85" fmla="*/ 2147483646 h 15242"/>
                    <a:gd name="T86" fmla="*/ 2147483646 w 13099"/>
                    <a:gd name="T87" fmla="*/ 2147483646 h 15242"/>
                    <a:gd name="T88" fmla="*/ 2147483646 w 13099"/>
                    <a:gd name="T89" fmla="*/ 2147483646 h 15242"/>
                    <a:gd name="T90" fmla="*/ 2147483646 w 13099"/>
                    <a:gd name="T91" fmla="*/ 2147483646 h 15242"/>
                    <a:gd name="T92" fmla="*/ 2147483646 w 13099"/>
                    <a:gd name="T93" fmla="*/ 2147483646 h 15242"/>
                    <a:gd name="T94" fmla="*/ 2147483646 w 13099"/>
                    <a:gd name="T95" fmla="*/ 2147483646 h 15242"/>
                    <a:gd name="T96" fmla="*/ 2147483646 w 13099"/>
                    <a:gd name="T97" fmla="*/ 2147483646 h 15242"/>
                    <a:gd name="T98" fmla="*/ 2147483646 w 13099"/>
                    <a:gd name="T99" fmla="*/ 2147483646 h 15242"/>
                    <a:gd name="T100" fmla="*/ 2147483646 w 13099"/>
                    <a:gd name="T101" fmla="*/ 2147483646 h 15242"/>
                    <a:gd name="T102" fmla="*/ 2147483646 w 13099"/>
                    <a:gd name="T103" fmla="*/ 2147483646 h 15242"/>
                    <a:gd name="T104" fmla="*/ 2147483646 w 13099"/>
                    <a:gd name="T105" fmla="*/ 2147483646 h 15242"/>
                    <a:gd name="T106" fmla="*/ 2147483646 w 13099"/>
                    <a:gd name="T107" fmla="*/ 2147483646 h 15242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13099" h="15242" extrusionOk="0">
                      <a:moveTo>
                        <a:pt x="1" y="1"/>
                      </a:moveTo>
                      <a:lnTo>
                        <a:pt x="1" y="9014"/>
                      </a:lnTo>
                      <a:lnTo>
                        <a:pt x="25" y="9717"/>
                      </a:lnTo>
                      <a:lnTo>
                        <a:pt x="215" y="10979"/>
                      </a:lnTo>
                      <a:lnTo>
                        <a:pt x="572" y="12110"/>
                      </a:lnTo>
                      <a:lnTo>
                        <a:pt x="965" y="12860"/>
                      </a:lnTo>
                      <a:lnTo>
                        <a:pt x="1275" y="13324"/>
                      </a:lnTo>
                      <a:lnTo>
                        <a:pt x="1453" y="13539"/>
                      </a:lnTo>
                      <a:lnTo>
                        <a:pt x="1632" y="13741"/>
                      </a:lnTo>
                      <a:lnTo>
                        <a:pt x="2037" y="14122"/>
                      </a:lnTo>
                      <a:lnTo>
                        <a:pt x="2477" y="14432"/>
                      </a:lnTo>
                      <a:lnTo>
                        <a:pt x="2954" y="14705"/>
                      </a:lnTo>
                      <a:lnTo>
                        <a:pt x="3478" y="14908"/>
                      </a:lnTo>
                      <a:lnTo>
                        <a:pt x="4049" y="15075"/>
                      </a:lnTo>
                      <a:lnTo>
                        <a:pt x="4656" y="15182"/>
                      </a:lnTo>
                      <a:lnTo>
                        <a:pt x="5311" y="15229"/>
                      </a:lnTo>
                      <a:lnTo>
                        <a:pt x="5657" y="15241"/>
                      </a:lnTo>
                      <a:lnTo>
                        <a:pt x="6014" y="15229"/>
                      </a:lnTo>
                      <a:lnTo>
                        <a:pt x="6728" y="15134"/>
                      </a:lnTo>
                      <a:lnTo>
                        <a:pt x="7407" y="14944"/>
                      </a:lnTo>
                      <a:lnTo>
                        <a:pt x="8074" y="14670"/>
                      </a:lnTo>
                      <a:lnTo>
                        <a:pt x="8395" y="14491"/>
                      </a:lnTo>
                      <a:lnTo>
                        <a:pt x="8681" y="14324"/>
                      </a:lnTo>
                      <a:lnTo>
                        <a:pt x="9229" y="13943"/>
                      </a:lnTo>
                      <a:lnTo>
                        <a:pt x="9717" y="13491"/>
                      </a:lnTo>
                      <a:lnTo>
                        <a:pt x="10133" y="12991"/>
                      </a:lnTo>
                      <a:lnTo>
                        <a:pt x="10324" y="12705"/>
                      </a:lnTo>
                      <a:lnTo>
                        <a:pt x="10443" y="12705"/>
                      </a:lnTo>
                      <a:lnTo>
                        <a:pt x="10443" y="14765"/>
                      </a:lnTo>
                      <a:lnTo>
                        <a:pt x="13098" y="14765"/>
                      </a:lnTo>
                      <a:lnTo>
                        <a:pt x="13098" y="1"/>
                      </a:lnTo>
                      <a:lnTo>
                        <a:pt x="10312" y="1"/>
                      </a:lnTo>
                      <a:lnTo>
                        <a:pt x="10312" y="8121"/>
                      </a:lnTo>
                      <a:lnTo>
                        <a:pt x="10300" y="8550"/>
                      </a:lnTo>
                      <a:lnTo>
                        <a:pt x="10169" y="9407"/>
                      </a:lnTo>
                      <a:lnTo>
                        <a:pt x="9895" y="10217"/>
                      </a:lnTo>
                      <a:lnTo>
                        <a:pt x="9479" y="10979"/>
                      </a:lnTo>
                      <a:lnTo>
                        <a:pt x="9229" y="11324"/>
                      </a:lnTo>
                      <a:lnTo>
                        <a:pt x="8967" y="11645"/>
                      </a:lnTo>
                      <a:lnTo>
                        <a:pt x="8336" y="12169"/>
                      </a:lnTo>
                      <a:lnTo>
                        <a:pt x="7609" y="12526"/>
                      </a:lnTo>
                      <a:lnTo>
                        <a:pt x="6823" y="12693"/>
                      </a:lnTo>
                      <a:lnTo>
                        <a:pt x="6407" y="12705"/>
                      </a:lnTo>
                      <a:lnTo>
                        <a:pt x="5966" y="12693"/>
                      </a:lnTo>
                      <a:lnTo>
                        <a:pt x="5168" y="12562"/>
                      </a:lnTo>
                      <a:lnTo>
                        <a:pt x="4490" y="12312"/>
                      </a:lnTo>
                      <a:lnTo>
                        <a:pt x="3918" y="11919"/>
                      </a:lnTo>
                      <a:lnTo>
                        <a:pt x="3454" y="11407"/>
                      </a:lnTo>
                      <a:lnTo>
                        <a:pt x="3120" y="10764"/>
                      </a:lnTo>
                      <a:lnTo>
                        <a:pt x="2882" y="9990"/>
                      </a:lnTo>
                      <a:lnTo>
                        <a:pt x="2775" y="9085"/>
                      </a:lnTo>
                      <a:lnTo>
                        <a:pt x="2763" y="8585"/>
                      </a:lnTo>
                      <a:lnTo>
                        <a:pt x="2763" y="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fi-FI"/>
                </a:p>
              </p:txBody>
            </p:sp>
            <p:sp>
              <p:nvSpPr>
                <p:cNvPr id="12" name="Google Shape;178;p12"/>
                <p:cNvSpPr>
                  <a:spLocks/>
                </p:cNvSpPr>
                <p:nvPr/>
              </p:nvSpPr>
              <p:spPr bwMode="auto">
                <a:xfrm>
                  <a:off x="2081552" y="4620765"/>
                  <a:ext cx="98226" cy="146033"/>
                </a:xfrm>
                <a:custGeom>
                  <a:avLst/>
                  <a:gdLst>
                    <a:gd name="T0" fmla="*/ 2147483646 w 14849"/>
                    <a:gd name="T1" fmla="*/ 2147483646 h 22076"/>
                    <a:gd name="T2" fmla="*/ 2147483646 w 14849"/>
                    <a:gd name="T3" fmla="*/ 2147483646 h 22076"/>
                    <a:gd name="T4" fmla="*/ 2147483646 w 14849"/>
                    <a:gd name="T5" fmla="*/ 2147483646 h 22076"/>
                    <a:gd name="T6" fmla="*/ 2147483646 w 14849"/>
                    <a:gd name="T7" fmla="*/ 2147483646 h 22076"/>
                    <a:gd name="T8" fmla="*/ 2147483646 w 14849"/>
                    <a:gd name="T9" fmla="*/ 2147483646 h 22076"/>
                    <a:gd name="T10" fmla="*/ 2147483646 w 14849"/>
                    <a:gd name="T11" fmla="*/ 2147483646 h 22076"/>
                    <a:gd name="T12" fmla="*/ 2147483646 w 14849"/>
                    <a:gd name="T13" fmla="*/ 2147483646 h 22076"/>
                    <a:gd name="T14" fmla="*/ 2147483646 w 14849"/>
                    <a:gd name="T15" fmla="*/ 2147483646 h 22076"/>
                    <a:gd name="T16" fmla="*/ 2147483646 w 14849"/>
                    <a:gd name="T17" fmla="*/ 2147483646 h 22076"/>
                    <a:gd name="T18" fmla="*/ 2147483646 w 14849"/>
                    <a:gd name="T19" fmla="*/ 2147483646 h 22076"/>
                    <a:gd name="T20" fmla="*/ 2147483646 w 14849"/>
                    <a:gd name="T21" fmla="*/ 2147483646 h 22076"/>
                    <a:gd name="T22" fmla="*/ 2147483646 w 14849"/>
                    <a:gd name="T23" fmla="*/ 2147483646 h 22076"/>
                    <a:gd name="T24" fmla="*/ 2147483646 w 14849"/>
                    <a:gd name="T25" fmla="*/ 2147483646 h 22076"/>
                    <a:gd name="T26" fmla="*/ 2147483646 w 14849"/>
                    <a:gd name="T27" fmla="*/ 2147483646 h 22076"/>
                    <a:gd name="T28" fmla="*/ 2147483646 w 14849"/>
                    <a:gd name="T29" fmla="*/ 2147483646 h 22076"/>
                    <a:gd name="T30" fmla="*/ 2147483646 w 14849"/>
                    <a:gd name="T31" fmla="*/ 2147483646 h 22076"/>
                    <a:gd name="T32" fmla="*/ 2147483646 w 14849"/>
                    <a:gd name="T33" fmla="*/ 2147483646 h 22076"/>
                    <a:gd name="T34" fmla="*/ 2147483646 w 14849"/>
                    <a:gd name="T35" fmla="*/ 2147483646 h 22076"/>
                    <a:gd name="T36" fmla="*/ 2147483646 w 14849"/>
                    <a:gd name="T37" fmla="*/ 2147483646 h 22076"/>
                    <a:gd name="T38" fmla="*/ 2147483646 w 14849"/>
                    <a:gd name="T39" fmla="*/ 2147483646 h 22076"/>
                    <a:gd name="T40" fmla="*/ 2147483646 w 14849"/>
                    <a:gd name="T41" fmla="*/ 2147483646 h 22076"/>
                    <a:gd name="T42" fmla="*/ 2147483646 w 14849"/>
                    <a:gd name="T43" fmla="*/ 2147483646 h 22076"/>
                    <a:gd name="T44" fmla="*/ 2147483646 w 14849"/>
                    <a:gd name="T45" fmla="*/ 2147483646 h 22076"/>
                    <a:gd name="T46" fmla="*/ 2147483646 w 14849"/>
                    <a:gd name="T47" fmla="*/ 2147483646 h 22076"/>
                    <a:gd name="T48" fmla="*/ 2147483646 w 14849"/>
                    <a:gd name="T49" fmla="*/ 2147483646 h 22076"/>
                    <a:gd name="T50" fmla="*/ 2147483646 w 14849"/>
                    <a:gd name="T51" fmla="*/ 2147483646 h 22076"/>
                    <a:gd name="T52" fmla="*/ 2147483646 w 14849"/>
                    <a:gd name="T53" fmla="*/ 2147483646 h 22076"/>
                    <a:gd name="T54" fmla="*/ 2147483646 w 14849"/>
                    <a:gd name="T55" fmla="*/ 2147483646 h 22076"/>
                    <a:gd name="T56" fmla="*/ 2147483646 w 14849"/>
                    <a:gd name="T57" fmla="*/ 2147483646 h 22076"/>
                    <a:gd name="T58" fmla="*/ 2147483646 w 14849"/>
                    <a:gd name="T59" fmla="*/ 2147483646 h 22076"/>
                    <a:gd name="T60" fmla="*/ 2147483646 w 14849"/>
                    <a:gd name="T61" fmla="*/ 2147483646 h 22076"/>
                    <a:gd name="T62" fmla="*/ 2147483646 w 14849"/>
                    <a:gd name="T63" fmla="*/ 2147483646 h 22076"/>
                    <a:gd name="T64" fmla="*/ 2147483646 w 14849"/>
                    <a:gd name="T65" fmla="*/ 2147483646 h 22076"/>
                    <a:gd name="T66" fmla="*/ 2147483646 w 14849"/>
                    <a:gd name="T67" fmla="*/ 2147483646 h 22076"/>
                    <a:gd name="T68" fmla="*/ 2147483646 w 14849"/>
                    <a:gd name="T69" fmla="*/ 2147483646 h 22076"/>
                    <a:gd name="T70" fmla="*/ 2147483646 w 14849"/>
                    <a:gd name="T71" fmla="*/ 2147483646 h 22076"/>
                    <a:gd name="T72" fmla="*/ 2147483646 w 14849"/>
                    <a:gd name="T73" fmla="*/ 2147483646 h 22076"/>
                    <a:gd name="T74" fmla="*/ 2147483646 w 14849"/>
                    <a:gd name="T75" fmla="*/ 2147483646 h 22076"/>
                    <a:gd name="T76" fmla="*/ 2147483646 w 14849"/>
                    <a:gd name="T77" fmla="*/ 2147483646 h 22076"/>
                    <a:gd name="T78" fmla="*/ 2147483646 w 14849"/>
                    <a:gd name="T79" fmla="*/ 2147483646 h 22076"/>
                    <a:gd name="T80" fmla="*/ 2147483646 w 14849"/>
                    <a:gd name="T81" fmla="*/ 2147483646 h 22076"/>
                    <a:gd name="T82" fmla="*/ 2147483646 w 14849"/>
                    <a:gd name="T83" fmla="*/ 2147483646 h 22076"/>
                    <a:gd name="T84" fmla="*/ 2147483646 w 14849"/>
                    <a:gd name="T85" fmla="*/ 2147483646 h 22076"/>
                    <a:gd name="T86" fmla="*/ 2147483646 w 14849"/>
                    <a:gd name="T87" fmla="*/ 2147483646 h 22076"/>
                    <a:gd name="T88" fmla="*/ 2147483646 w 14849"/>
                    <a:gd name="T89" fmla="*/ 2147483646 h 22076"/>
                    <a:gd name="T90" fmla="*/ 2147483646 w 14849"/>
                    <a:gd name="T91" fmla="*/ 2147483646 h 22076"/>
                    <a:gd name="T92" fmla="*/ 2147483646 w 14849"/>
                    <a:gd name="T93" fmla="*/ 2147483646 h 22076"/>
                    <a:gd name="T94" fmla="*/ 2147483646 w 14849"/>
                    <a:gd name="T95" fmla="*/ 2147483646 h 22076"/>
                    <a:gd name="T96" fmla="*/ 2147483646 w 14849"/>
                    <a:gd name="T97" fmla="*/ 2147483646 h 22076"/>
                    <a:gd name="T98" fmla="*/ 2147483646 w 14849"/>
                    <a:gd name="T99" fmla="*/ 2147483646 h 22076"/>
                    <a:gd name="T100" fmla="*/ 2147483646 w 14849"/>
                    <a:gd name="T101" fmla="*/ 2147483646 h 22076"/>
                    <a:gd name="T102" fmla="*/ 2147483646 w 14849"/>
                    <a:gd name="T103" fmla="*/ 2147483646 h 22076"/>
                    <a:gd name="T104" fmla="*/ 2147483646 w 14849"/>
                    <a:gd name="T105" fmla="*/ 0 h 2207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14849" h="22076" extrusionOk="0">
                      <a:moveTo>
                        <a:pt x="7240" y="8894"/>
                      </a:moveTo>
                      <a:lnTo>
                        <a:pt x="8097" y="8930"/>
                      </a:lnTo>
                      <a:lnTo>
                        <a:pt x="8955" y="9121"/>
                      </a:lnTo>
                      <a:lnTo>
                        <a:pt x="9752" y="9490"/>
                      </a:lnTo>
                      <a:lnTo>
                        <a:pt x="10491" y="10014"/>
                      </a:lnTo>
                      <a:lnTo>
                        <a:pt x="10812" y="10347"/>
                      </a:lnTo>
                      <a:lnTo>
                        <a:pt x="11157" y="10752"/>
                      </a:lnTo>
                      <a:lnTo>
                        <a:pt x="11693" y="11657"/>
                      </a:lnTo>
                      <a:lnTo>
                        <a:pt x="12038" y="12645"/>
                      </a:lnTo>
                      <a:lnTo>
                        <a:pt x="12193" y="13681"/>
                      </a:lnTo>
                      <a:lnTo>
                        <a:pt x="12181" y="14217"/>
                      </a:lnTo>
                      <a:lnTo>
                        <a:pt x="12193" y="14741"/>
                      </a:lnTo>
                      <a:lnTo>
                        <a:pt x="12038" y="15788"/>
                      </a:lnTo>
                      <a:lnTo>
                        <a:pt x="11693" y="16777"/>
                      </a:lnTo>
                      <a:lnTo>
                        <a:pt x="11157" y="17682"/>
                      </a:lnTo>
                      <a:lnTo>
                        <a:pt x="10812" y="18086"/>
                      </a:lnTo>
                      <a:lnTo>
                        <a:pt x="10479" y="18432"/>
                      </a:lnTo>
                      <a:lnTo>
                        <a:pt x="9717" y="18979"/>
                      </a:lnTo>
                      <a:lnTo>
                        <a:pt x="8871" y="19348"/>
                      </a:lnTo>
                      <a:lnTo>
                        <a:pt x="7954" y="19527"/>
                      </a:lnTo>
                      <a:lnTo>
                        <a:pt x="7478" y="19539"/>
                      </a:lnTo>
                      <a:lnTo>
                        <a:pt x="7014" y="19527"/>
                      </a:lnTo>
                      <a:lnTo>
                        <a:pt x="6097" y="19337"/>
                      </a:lnTo>
                      <a:lnTo>
                        <a:pt x="5252" y="18967"/>
                      </a:lnTo>
                      <a:lnTo>
                        <a:pt x="4501" y="18420"/>
                      </a:lnTo>
                      <a:lnTo>
                        <a:pt x="4180" y="18086"/>
                      </a:lnTo>
                      <a:lnTo>
                        <a:pt x="3835" y="17682"/>
                      </a:lnTo>
                      <a:lnTo>
                        <a:pt x="3287" y="16777"/>
                      </a:lnTo>
                      <a:lnTo>
                        <a:pt x="2930" y="15788"/>
                      </a:lnTo>
                      <a:lnTo>
                        <a:pt x="2775" y="14753"/>
                      </a:lnTo>
                      <a:lnTo>
                        <a:pt x="2787" y="14217"/>
                      </a:lnTo>
                      <a:lnTo>
                        <a:pt x="2775" y="13681"/>
                      </a:lnTo>
                      <a:lnTo>
                        <a:pt x="2930" y="12645"/>
                      </a:lnTo>
                      <a:lnTo>
                        <a:pt x="3287" y="11657"/>
                      </a:lnTo>
                      <a:lnTo>
                        <a:pt x="3835" y="10752"/>
                      </a:lnTo>
                      <a:lnTo>
                        <a:pt x="4180" y="10347"/>
                      </a:lnTo>
                      <a:lnTo>
                        <a:pt x="4299" y="10216"/>
                      </a:lnTo>
                      <a:lnTo>
                        <a:pt x="4430" y="10097"/>
                      </a:lnTo>
                      <a:lnTo>
                        <a:pt x="4775" y="9787"/>
                      </a:lnTo>
                      <a:lnTo>
                        <a:pt x="5549" y="9323"/>
                      </a:lnTo>
                      <a:lnTo>
                        <a:pt x="6371" y="9025"/>
                      </a:lnTo>
                      <a:lnTo>
                        <a:pt x="7240" y="8894"/>
                      </a:lnTo>
                      <a:close/>
                      <a:moveTo>
                        <a:pt x="12074" y="0"/>
                      </a:moveTo>
                      <a:lnTo>
                        <a:pt x="12074" y="6823"/>
                      </a:lnTo>
                      <a:lnTo>
                        <a:pt x="12193" y="8871"/>
                      </a:lnTo>
                      <a:lnTo>
                        <a:pt x="12074" y="8871"/>
                      </a:lnTo>
                      <a:lnTo>
                        <a:pt x="11884" y="8585"/>
                      </a:lnTo>
                      <a:lnTo>
                        <a:pt x="11443" y="8061"/>
                      </a:lnTo>
                      <a:lnTo>
                        <a:pt x="10931" y="7609"/>
                      </a:lnTo>
                      <a:lnTo>
                        <a:pt x="10371" y="7216"/>
                      </a:lnTo>
                      <a:lnTo>
                        <a:pt x="10074" y="7061"/>
                      </a:lnTo>
                      <a:lnTo>
                        <a:pt x="9717" y="6882"/>
                      </a:lnTo>
                      <a:lnTo>
                        <a:pt x="8978" y="6596"/>
                      </a:lnTo>
                      <a:lnTo>
                        <a:pt x="8204" y="6418"/>
                      </a:lnTo>
                      <a:lnTo>
                        <a:pt x="7430" y="6323"/>
                      </a:lnTo>
                      <a:lnTo>
                        <a:pt x="7038" y="6323"/>
                      </a:lnTo>
                      <a:lnTo>
                        <a:pt x="6680" y="6335"/>
                      </a:lnTo>
                      <a:lnTo>
                        <a:pt x="5978" y="6406"/>
                      </a:lnTo>
                      <a:lnTo>
                        <a:pt x="5299" y="6561"/>
                      </a:lnTo>
                      <a:lnTo>
                        <a:pt x="4632" y="6775"/>
                      </a:lnTo>
                      <a:lnTo>
                        <a:pt x="4001" y="7061"/>
                      </a:lnTo>
                      <a:lnTo>
                        <a:pt x="3406" y="7418"/>
                      </a:lnTo>
                      <a:lnTo>
                        <a:pt x="2846" y="7835"/>
                      </a:lnTo>
                      <a:lnTo>
                        <a:pt x="2322" y="8323"/>
                      </a:lnTo>
                      <a:lnTo>
                        <a:pt x="2096" y="8585"/>
                      </a:lnTo>
                      <a:lnTo>
                        <a:pt x="1834" y="8883"/>
                      </a:lnTo>
                      <a:lnTo>
                        <a:pt x="1370" y="9502"/>
                      </a:lnTo>
                      <a:lnTo>
                        <a:pt x="977" y="10145"/>
                      </a:lnTo>
                      <a:lnTo>
                        <a:pt x="644" y="10835"/>
                      </a:lnTo>
                      <a:lnTo>
                        <a:pt x="370" y="11550"/>
                      </a:lnTo>
                      <a:lnTo>
                        <a:pt x="179" y="12288"/>
                      </a:lnTo>
                      <a:lnTo>
                        <a:pt x="48" y="13038"/>
                      </a:lnTo>
                      <a:lnTo>
                        <a:pt x="1" y="13812"/>
                      </a:lnTo>
                      <a:lnTo>
                        <a:pt x="13" y="14205"/>
                      </a:lnTo>
                      <a:lnTo>
                        <a:pt x="1" y="14586"/>
                      </a:lnTo>
                      <a:lnTo>
                        <a:pt x="48" y="15360"/>
                      </a:lnTo>
                      <a:lnTo>
                        <a:pt x="179" y="16110"/>
                      </a:lnTo>
                      <a:lnTo>
                        <a:pt x="370" y="16848"/>
                      </a:lnTo>
                      <a:lnTo>
                        <a:pt x="644" y="17562"/>
                      </a:lnTo>
                      <a:lnTo>
                        <a:pt x="977" y="18253"/>
                      </a:lnTo>
                      <a:lnTo>
                        <a:pt x="1370" y="18896"/>
                      </a:lnTo>
                      <a:lnTo>
                        <a:pt x="1834" y="19515"/>
                      </a:lnTo>
                      <a:lnTo>
                        <a:pt x="2096" y="19813"/>
                      </a:lnTo>
                      <a:lnTo>
                        <a:pt x="2322" y="20075"/>
                      </a:lnTo>
                      <a:lnTo>
                        <a:pt x="2834" y="20563"/>
                      </a:lnTo>
                      <a:lnTo>
                        <a:pt x="3394" y="20980"/>
                      </a:lnTo>
                      <a:lnTo>
                        <a:pt x="4001" y="21337"/>
                      </a:lnTo>
                      <a:lnTo>
                        <a:pt x="4632" y="21623"/>
                      </a:lnTo>
                      <a:lnTo>
                        <a:pt x="5287" y="21837"/>
                      </a:lnTo>
                      <a:lnTo>
                        <a:pt x="5978" y="21992"/>
                      </a:lnTo>
                      <a:lnTo>
                        <a:pt x="6680" y="22063"/>
                      </a:lnTo>
                      <a:lnTo>
                        <a:pt x="7038" y="22075"/>
                      </a:lnTo>
                      <a:lnTo>
                        <a:pt x="7430" y="22075"/>
                      </a:lnTo>
                      <a:lnTo>
                        <a:pt x="8204" y="21980"/>
                      </a:lnTo>
                      <a:lnTo>
                        <a:pt x="8978" y="21801"/>
                      </a:lnTo>
                      <a:lnTo>
                        <a:pt x="9717" y="21515"/>
                      </a:lnTo>
                      <a:lnTo>
                        <a:pt x="10074" y="21349"/>
                      </a:lnTo>
                      <a:lnTo>
                        <a:pt x="10371" y="21182"/>
                      </a:lnTo>
                      <a:lnTo>
                        <a:pt x="10931" y="20789"/>
                      </a:lnTo>
                      <a:lnTo>
                        <a:pt x="11443" y="20337"/>
                      </a:lnTo>
                      <a:lnTo>
                        <a:pt x="11884" y="19813"/>
                      </a:lnTo>
                      <a:lnTo>
                        <a:pt x="12074" y="19527"/>
                      </a:lnTo>
                      <a:lnTo>
                        <a:pt x="12193" y="19527"/>
                      </a:lnTo>
                      <a:lnTo>
                        <a:pt x="12193" y="21587"/>
                      </a:lnTo>
                      <a:lnTo>
                        <a:pt x="14848" y="21587"/>
                      </a:lnTo>
                      <a:lnTo>
                        <a:pt x="14848" y="0"/>
                      </a:lnTo>
                      <a:lnTo>
                        <a:pt x="1207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91425" tIns="91425" rIns="91425" bIns="91425" anchor="ctr"/>
                <a:lstStyle/>
                <a:p>
                  <a:endParaRPr lang="fi-FI"/>
                </a:p>
              </p:txBody>
            </p:sp>
          </p:grpSp>
        </p:grpSp>
      </p:grpSp>
      <p:sp>
        <p:nvSpPr>
          <p:cNvPr id="164" name="Google Shape;164;p12"/>
          <p:cNvSpPr txBox="1">
            <a:spLocks noGrp="1"/>
          </p:cNvSpPr>
          <p:nvPr>
            <p:ph type="title"/>
          </p:nvPr>
        </p:nvSpPr>
        <p:spPr>
          <a:xfrm>
            <a:off x="1015933" y="1079167"/>
            <a:ext cx="6773600" cy="2350000"/>
          </a:xfrm>
          <a:prstGeom prst="rect">
            <a:avLst/>
          </a:prstGeom>
        </p:spPr>
        <p:txBody>
          <a:bodyPr spcFirstLastPara="1" lIns="0" tIns="0" rIns="228600" bIns="0" anchor="b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2912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2"/>
            <a:ext cx="12192000" cy="4566343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04" y="444485"/>
            <a:ext cx="10954169" cy="7651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F60C8C-C929-4E1F-9E96-2C9EFDF6F3B2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4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0" y="1276946"/>
            <a:ext cx="12192000" cy="5581055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40611" y="739285"/>
            <a:ext cx="3150716" cy="5312275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AEDD2F-922E-4A2B-8BC4-9925B2861927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5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77041" y="2164710"/>
            <a:ext cx="3352939" cy="3352937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043404" y="2164710"/>
            <a:ext cx="3352939" cy="3352937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7509765" y="2164710"/>
            <a:ext cx="3352939" cy="3352937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3EE771-D840-4639-BB7E-B003E37FEBC9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9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>
            <a:grpSpLocks/>
          </p:cNvGrpSpPr>
          <p:nvPr userDrawn="1"/>
        </p:nvGrpSpPr>
        <p:grpSpPr bwMode="auto">
          <a:xfrm>
            <a:off x="5016500" y="-7938"/>
            <a:ext cx="2897188" cy="4454526"/>
            <a:chOff x="5016473" y="-7743"/>
            <a:chExt cx="2897464" cy="4454779"/>
          </a:xfrm>
        </p:grpSpPr>
        <p:sp>
          <p:nvSpPr>
            <p:cNvPr id="6" name="Shape 2854"/>
            <p:cNvSpPr>
              <a:spLocks noChangeArrowheads="1"/>
            </p:cNvSpPr>
            <p:nvPr/>
          </p:nvSpPr>
          <p:spPr bwMode="auto">
            <a:xfrm>
              <a:off x="5016473" y="1549683"/>
              <a:ext cx="2897464" cy="289735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dist="8455" dir="5400000" rotWithShape="0">
                <a:srgbClr val="808080">
                  <a:alpha val="18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217488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217488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217488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217488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217488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174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174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174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174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fi-FI" altLang="fi-FI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7" name="Group 2875"/>
            <p:cNvGrpSpPr>
              <a:grpSpLocks/>
            </p:cNvGrpSpPr>
            <p:nvPr/>
          </p:nvGrpSpPr>
          <p:grpSpPr bwMode="auto">
            <a:xfrm>
              <a:off x="6306698" y="-7743"/>
              <a:ext cx="317014" cy="1689757"/>
              <a:chOff x="0" y="-1773423"/>
              <a:chExt cx="710964" cy="3789594"/>
            </a:xfrm>
          </p:grpSpPr>
          <p:sp>
            <p:nvSpPr>
              <p:cNvPr id="8" name="Shape 2867"/>
              <p:cNvSpPr>
                <a:spLocks/>
              </p:cNvSpPr>
              <p:nvPr/>
            </p:nvSpPr>
            <p:spPr bwMode="auto">
              <a:xfrm>
                <a:off x="130797" y="1639880"/>
                <a:ext cx="580167" cy="37629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18014" y="0"/>
                    </a:moveTo>
                    <a:lnTo>
                      <a:pt x="21600" y="21600"/>
                    </a:lnTo>
                    <a:lnTo>
                      <a:pt x="4126" y="20621"/>
                    </a:lnTo>
                    <a:lnTo>
                      <a:pt x="0" y="18607"/>
                    </a:lnTo>
                    <a:lnTo>
                      <a:pt x="1801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endParaRPr lang="fi-FI"/>
              </a:p>
            </p:txBody>
          </p:sp>
          <p:grpSp>
            <p:nvGrpSpPr>
              <p:cNvPr id="9" name="Group 2873"/>
              <p:cNvGrpSpPr>
                <a:grpSpLocks/>
              </p:cNvGrpSpPr>
              <p:nvPr/>
            </p:nvGrpSpPr>
            <p:grpSpPr bwMode="auto">
              <a:xfrm>
                <a:off x="0" y="1267999"/>
                <a:ext cx="580166" cy="701487"/>
                <a:chOff x="0" y="0"/>
                <a:chExt cx="580165" cy="701486"/>
              </a:xfrm>
            </p:grpSpPr>
            <p:sp>
              <p:nvSpPr>
                <p:cNvPr id="11" name="Shape 2868"/>
                <p:cNvSpPr/>
                <p:nvPr/>
              </p:nvSpPr>
              <p:spPr>
                <a:xfrm>
                  <a:off x="1202" y="341022"/>
                  <a:ext cx="512726" cy="3560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0836" y="21552"/>
                      </a:lnTo>
                      <a:lnTo>
                        <a:pt x="476" y="21600"/>
                      </a:lnTo>
                      <a:lnTo>
                        <a:pt x="0" y="158"/>
                      </a:lnTo>
                      <a:cubicBezTo>
                        <a:pt x="0" y="158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46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2" name="Shape 2869"/>
                <p:cNvSpPr/>
                <p:nvPr/>
              </p:nvSpPr>
              <p:spPr>
                <a:xfrm>
                  <a:off x="11883" y="529725"/>
                  <a:ext cx="502045" cy="16734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4" y="21600"/>
                      </a:moveTo>
                      <a:lnTo>
                        <a:pt x="21493" y="21498"/>
                      </a:lnTo>
                      <a:lnTo>
                        <a:pt x="21600" y="15288"/>
                      </a:lnTo>
                      <a:lnTo>
                        <a:pt x="0" y="0"/>
                      </a:lnTo>
                      <a:cubicBezTo>
                        <a:pt x="0" y="0"/>
                        <a:pt x="234" y="21600"/>
                        <a:pt x="234" y="21600"/>
                      </a:cubicBezTo>
                      <a:close/>
                    </a:path>
                  </a:pathLst>
                </a:custGeom>
                <a:solidFill>
                  <a:srgbClr val="21282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46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3" name="Shape 2870"/>
                <p:cNvSpPr/>
                <p:nvPr/>
              </p:nvSpPr>
              <p:spPr>
                <a:xfrm>
                  <a:off x="1202" y="341022"/>
                  <a:ext cx="512726" cy="569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907"/>
                      </a:moveTo>
                      <a:lnTo>
                        <a:pt x="80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907"/>
                        <a:pt x="0" y="90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46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4" name="Shape 2871"/>
                <p:cNvSpPr/>
                <p:nvPr/>
              </p:nvSpPr>
              <p:spPr>
                <a:xfrm>
                  <a:off x="100899" y="-783"/>
                  <a:ext cx="388104" cy="66936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9" h="21599" extrusionOk="0">
                      <a:moveTo>
                        <a:pt x="20822" y="20670"/>
                      </a:moveTo>
                      <a:lnTo>
                        <a:pt x="19505" y="20671"/>
                      </a:lnTo>
                      <a:cubicBezTo>
                        <a:pt x="18901" y="18847"/>
                        <a:pt x="16346" y="11769"/>
                        <a:pt x="15615" y="9884"/>
                      </a:cubicBezTo>
                      <a:cubicBezTo>
                        <a:pt x="15467" y="9499"/>
                        <a:pt x="15285" y="9151"/>
                        <a:pt x="15108" y="8788"/>
                      </a:cubicBezTo>
                      <a:cubicBezTo>
                        <a:pt x="14346" y="7215"/>
                        <a:pt x="13961" y="6225"/>
                        <a:pt x="15576" y="5446"/>
                      </a:cubicBezTo>
                      <a:cubicBezTo>
                        <a:pt x="16992" y="4762"/>
                        <a:pt x="17485" y="3585"/>
                        <a:pt x="16830" y="2436"/>
                      </a:cubicBezTo>
                      <a:cubicBezTo>
                        <a:pt x="16194" y="1318"/>
                        <a:pt x="14272" y="97"/>
                        <a:pt x="10790" y="0"/>
                      </a:cubicBezTo>
                      <a:cubicBezTo>
                        <a:pt x="10781" y="0"/>
                        <a:pt x="10772" y="74"/>
                        <a:pt x="10763" y="75"/>
                      </a:cubicBezTo>
                      <a:cubicBezTo>
                        <a:pt x="10757" y="75"/>
                        <a:pt x="10753" y="152"/>
                        <a:pt x="10748" y="152"/>
                      </a:cubicBezTo>
                      <a:cubicBezTo>
                        <a:pt x="10743" y="152"/>
                        <a:pt x="10739" y="152"/>
                        <a:pt x="10732" y="152"/>
                      </a:cubicBezTo>
                      <a:cubicBezTo>
                        <a:pt x="10723" y="153"/>
                        <a:pt x="10714" y="80"/>
                        <a:pt x="10706" y="80"/>
                      </a:cubicBezTo>
                      <a:cubicBezTo>
                        <a:pt x="7225" y="182"/>
                        <a:pt x="5309" y="1371"/>
                        <a:pt x="4679" y="2490"/>
                      </a:cubicBezTo>
                      <a:cubicBezTo>
                        <a:pt x="4029" y="3641"/>
                        <a:pt x="4527" y="4805"/>
                        <a:pt x="5947" y="5486"/>
                      </a:cubicBezTo>
                      <a:cubicBezTo>
                        <a:pt x="7567" y="6262"/>
                        <a:pt x="7186" y="7257"/>
                        <a:pt x="6431" y="8831"/>
                      </a:cubicBezTo>
                      <a:cubicBezTo>
                        <a:pt x="6257" y="9194"/>
                        <a:pt x="6077" y="9511"/>
                        <a:pt x="5930" y="9897"/>
                      </a:cubicBezTo>
                      <a:cubicBezTo>
                        <a:pt x="5210" y="11783"/>
                        <a:pt x="2687" y="18861"/>
                        <a:pt x="2091" y="20686"/>
                      </a:cubicBezTo>
                      <a:lnTo>
                        <a:pt x="776" y="20687"/>
                      </a:lnTo>
                      <a:cubicBezTo>
                        <a:pt x="346" y="20688"/>
                        <a:pt x="0" y="20892"/>
                        <a:pt x="0" y="21144"/>
                      </a:cubicBezTo>
                      <a:cubicBezTo>
                        <a:pt x="1" y="21396"/>
                        <a:pt x="349" y="21600"/>
                        <a:pt x="777" y="21599"/>
                      </a:cubicBezTo>
                      <a:lnTo>
                        <a:pt x="2726" y="21598"/>
                      </a:lnTo>
                      <a:cubicBezTo>
                        <a:pt x="3094" y="21598"/>
                        <a:pt x="3411" y="21499"/>
                        <a:pt x="3485" y="21287"/>
                      </a:cubicBezTo>
                      <a:cubicBezTo>
                        <a:pt x="3517" y="21197"/>
                        <a:pt x="6632" y="12243"/>
                        <a:pt x="7445" y="10118"/>
                      </a:cubicBezTo>
                      <a:cubicBezTo>
                        <a:pt x="7582" y="9757"/>
                        <a:pt x="7756" y="9407"/>
                        <a:pt x="7925" y="9055"/>
                      </a:cubicBezTo>
                      <a:cubicBezTo>
                        <a:pt x="8660" y="7524"/>
                        <a:pt x="9419" y="5948"/>
                        <a:pt x="6929" y="4754"/>
                      </a:cubicBezTo>
                      <a:cubicBezTo>
                        <a:pt x="6011" y="4314"/>
                        <a:pt x="5707" y="3524"/>
                        <a:pt x="6151" y="2736"/>
                      </a:cubicBezTo>
                      <a:cubicBezTo>
                        <a:pt x="6755" y="1665"/>
                        <a:pt x="8472" y="990"/>
                        <a:pt x="10751" y="916"/>
                      </a:cubicBezTo>
                      <a:cubicBezTo>
                        <a:pt x="13028" y="986"/>
                        <a:pt x="14748" y="1661"/>
                        <a:pt x="15359" y="2731"/>
                      </a:cubicBezTo>
                      <a:cubicBezTo>
                        <a:pt x="15807" y="3518"/>
                        <a:pt x="15505" y="4313"/>
                        <a:pt x="14592" y="4754"/>
                      </a:cubicBezTo>
                      <a:cubicBezTo>
                        <a:pt x="12107" y="5952"/>
                        <a:pt x="12874" y="7535"/>
                        <a:pt x="13616" y="9065"/>
                      </a:cubicBezTo>
                      <a:cubicBezTo>
                        <a:pt x="13787" y="9416"/>
                        <a:pt x="13962" y="9779"/>
                        <a:pt x="14102" y="10140"/>
                      </a:cubicBezTo>
                      <a:cubicBezTo>
                        <a:pt x="14924" y="12263"/>
                        <a:pt x="18081" y="21184"/>
                        <a:pt x="18115" y="21275"/>
                      </a:cubicBezTo>
                      <a:cubicBezTo>
                        <a:pt x="18189" y="21486"/>
                        <a:pt x="18506" y="21585"/>
                        <a:pt x="18875" y="21584"/>
                      </a:cubicBezTo>
                      <a:lnTo>
                        <a:pt x="20824" y="21583"/>
                      </a:lnTo>
                      <a:cubicBezTo>
                        <a:pt x="21254" y="21582"/>
                        <a:pt x="21600" y="21378"/>
                        <a:pt x="21599" y="21126"/>
                      </a:cubicBezTo>
                      <a:cubicBezTo>
                        <a:pt x="21599" y="20874"/>
                        <a:pt x="21252" y="20670"/>
                        <a:pt x="20822" y="20670"/>
                      </a:cubicBezTo>
                      <a:close/>
                    </a:path>
                  </a:pathLst>
                </a:custGeom>
                <a:solidFill>
                  <a:srgbClr val="8F94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46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15" name="Shape 2872"/>
                <p:cNvSpPr/>
                <p:nvPr/>
              </p:nvSpPr>
              <p:spPr>
                <a:xfrm>
                  <a:off x="1202" y="654342"/>
                  <a:ext cx="512726" cy="462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8" h="21579" extrusionOk="0">
                      <a:moveTo>
                        <a:pt x="21598" y="10597"/>
                      </a:moveTo>
                      <a:cubicBezTo>
                        <a:pt x="21599" y="16454"/>
                        <a:pt x="21218" y="21212"/>
                        <a:pt x="20745" y="21225"/>
                      </a:cubicBezTo>
                      <a:lnTo>
                        <a:pt x="856" y="21578"/>
                      </a:lnTo>
                      <a:cubicBezTo>
                        <a:pt x="383" y="21591"/>
                        <a:pt x="0" y="16845"/>
                        <a:pt x="0" y="10989"/>
                      </a:cubicBezTo>
                      <a:lnTo>
                        <a:pt x="0" y="10989"/>
                      </a:lnTo>
                      <a:cubicBezTo>
                        <a:pt x="-1" y="5124"/>
                        <a:pt x="381" y="366"/>
                        <a:pt x="854" y="357"/>
                      </a:cubicBezTo>
                      <a:lnTo>
                        <a:pt x="20743" y="0"/>
                      </a:lnTo>
                      <a:cubicBezTo>
                        <a:pt x="21215" y="-9"/>
                        <a:pt x="21598" y="4737"/>
                        <a:pt x="21598" y="10597"/>
                      </a:cubicBezTo>
                      <a:cubicBezTo>
                        <a:pt x="21598" y="10597"/>
                        <a:pt x="21598" y="10597"/>
                        <a:pt x="21598" y="1059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46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10" name="Shape 2874"/>
              <p:cNvSpPr/>
              <p:nvPr/>
            </p:nvSpPr>
            <p:spPr>
              <a:xfrm flipH="1" flipV="1">
                <a:off x="246883" y="-1773423"/>
                <a:ext cx="0" cy="298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75000"/>
                  </a:schemeClr>
                </a:solidFill>
                <a:prstDash val="sysDot"/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3200">
                  <a:latin typeface="+mn-lt"/>
                </a:endParaRPr>
              </a:p>
            </p:txBody>
          </p:sp>
        </p:grpSp>
      </p:grpSp>
      <p:grpSp>
        <p:nvGrpSpPr>
          <p:cNvPr id="16" name="Group 30"/>
          <p:cNvGrpSpPr>
            <a:grpSpLocks/>
          </p:cNvGrpSpPr>
          <p:nvPr userDrawn="1"/>
        </p:nvGrpSpPr>
        <p:grpSpPr bwMode="auto">
          <a:xfrm>
            <a:off x="8712200" y="-7938"/>
            <a:ext cx="2897188" cy="4794251"/>
            <a:chOff x="8711888" y="-7743"/>
            <a:chExt cx="2897464" cy="4794549"/>
          </a:xfrm>
        </p:grpSpPr>
        <p:sp>
          <p:nvSpPr>
            <p:cNvPr id="17" name="Shape 2856"/>
            <p:cNvSpPr>
              <a:spLocks noChangeArrowheads="1"/>
            </p:cNvSpPr>
            <p:nvPr/>
          </p:nvSpPr>
          <p:spPr bwMode="auto">
            <a:xfrm>
              <a:off x="8711888" y="1889438"/>
              <a:ext cx="2897464" cy="28973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190500" dist="8455" dir="5400000" rotWithShape="0">
                <a:srgbClr val="808080">
                  <a:alpha val="18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defTabSz="217488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217488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217488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217488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217488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174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174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174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17488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defRPr/>
              </a:pPr>
              <a:endParaRPr lang="fi-FI" altLang="fi-FI" sz="4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18" name="Group 2884"/>
            <p:cNvGrpSpPr>
              <a:grpSpLocks/>
            </p:cNvGrpSpPr>
            <p:nvPr/>
          </p:nvGrpSpPr>
          <p:grpSpPr bwMode="auto">
            <a:xfrm>
              <a:off x="10002112" y="-7743"/>
              <a:ext cx="317014" cy="2029526"/>
              <a:chOff x="0" y="-2535424"/>
              <a:chExt cx="710964" cy="4551595"/>
            </a:xfrm>
          </p:grpSpPr>
          <p:sp>
            <p:nvSpPr>
              <p:cNvPr id="19" name="Shape 2876"/>
              <p:cNvSpPr>
                <a:spLocks/>
              </p:cNvSpPr>
              <p:nvPr/>
            </p:nvSpPr>
            <p:spPr bwMode="auto">
              <a:xfrm>
                <a:off x="130797" y="1639880"/>
                <a:ext cx="580167" cy="376291"/>
              </a:xfrm>
              <a:custGeom>
                <a:avLst/>
                <a:gdLst>
                  <a:gd name="T0" fmla="*/ 2147483646 w 21600"/>
                  <a:gd name="T1" fmla="*/ 2147483646 h 21600"/>
                  <a:gd name="T2" fmla="*/ 2147483646 w 21600"/>
                  <a:gd name="T3" fmla="*/ 2147483646 h 21600"/>
                  <a:gd name="T4" fmla="*/ 2147483646 w 21600"/>
                  <a:gd name="T5" fmla="*/ 2147483646 h 21600"/>
                  <a:gd name="T6" fmla="*/ 2147483646 w 21600"/>
                  <a:gd name="T7" fmla="*/ 2147483646 h 21600"/>
                  <a:gd name="T8" fmla="*/ 0 60000 65536"/>
                  <a:gd name="T9" fmla="*/ 5898240 60000 65536"/>
                  <a:gd name="T10" fmla="*/ 11796480 60000 65536"/>
                  <a:gd name="T11" fmla="*/ 1769472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 extrusionOk="0">
                    <a:moveTo>
                      <a:pt x="18014" y="0"/>
                    </a:moveTo>
                    <a:lnTo>
                      <a:pt x="21600" y="21600"/>
                    </a:lnTo>
                    <a:lnTo>
                      <a:pt x="4126" y="20621"/>
                    </a:lnTo>
                    <a:lnTo>
                      <a:pt x="0" y="18607"/>
                    </a:lnTo>
                    <a:lnTo>
                      <a:pt x="18014" y="0"/>
                    </a:ln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flat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endParaRPr lang="fi-FI"/>
              </a:p>
            </p:txBody>
          </p:sp>
          <p:grpSp>
            <p:nvGrpSpPr>
              <p:cNvPr id="20" name="Group 2882"/>
              <p:cNvGrpSpPr>
                <a:grpSpLocks/>
              </p:cNvGrpSpPr>
              <p:nvPr/>
            </p:nvGrpSpPr>
            <p:grpSpPr bwMode="auto">
              <a:xfrm>
                <a:off x="0" y="1267999"/>
                <a:ext cx="580166" cy="701487"/>
                <a:chOff x="0" y="0"/>
                <a:chExt cx="580165" cy="701486"/>
              </a:xfrm>
            </p:grpSpPr>
            <p:sp>
              <p:nvSpPr>
                <p:cNvPr id="22" name="Shape 2877"/>
                <p:cNvSpPr/>
                <p:nvPr/>
              </p:nvSpPr>
              <p:spPr>
                <a:xfrm>
                  <a:off x="1204" y="340988"/>
                  <a:ext cx="512726" cy="35604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20836" y="21552"/>
                      </a:lnTo>
                      <a:lnTo>
                        <a:pt x="476" y="21600"/>
                      </a:lnTo>
                      <a:lnTo>
                        <a:pt x="0" y="158"/>
                      </a:lnTo>
                      <a:cubicBezTo>
                        <a:pt x="0" y="158"/>
                        <a:pt x="21600" y="0"/>
                        <a:pt x="2160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46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23" name="Shape 2878"/>
                <p:cNvSpPr/>
                <p:nvPr/>
              </p:nvSpPr>
              <p:spPr>
                <a:xfrm>
                  <a:off x="11885" y="529692"/>
                  <a:ext cx="502045" cy="1673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34" y="21600"/>
                      </a:moveTo>
                      <a:lnTo>
                        <a:pt x="21493" y="21498"/>
                      </a:lnTo>
                      <a:lnTo>
                        <a:pt x="21600" y="15288"/>
                      </a:lnTo>
                      <a:lnTo>
                        <a:pt x="0" y="0"/>
                      </a:lnTo>
                      <a:cubicBezTo>
                        <a:pt x="0" y="0"/>
                        <a:pt x="234" y="21600"/>
                        <a:pt x="234" y="21600"/>
                      </a:cubicBezTo>
                      <a:close/>
                    </a:path>
                  </a:pathLst>
                </a:custGeom>
                <a:solidFill>
                  <a:srgbClr val="21282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46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24" name="Shape 2879"/>
                <p:cNvSpPr/>
                <p:nvPr/>
              </p:nvSpPr>
              <p:spPr>
                <a:xfrm>
                  <a:off x="1204" y="340988"/>
                  <a:ext cx="512726" cy="5696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907"/>
                      </a:moveTo>
                      <a:lnTo>
                        <a:pt x="80" y="21600"/>
                      </a:lnTo>
                      <a:lnTo>
                        <a:pt x="21600" y="0"/>
                      </a:lnTo>
                      <a:cubicBezTo>
                        <a:pt x="21600" y="0"/>
                        <a:pt x="0" y="907"/>
                        <a:pt x="0" y="90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46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25" name="Shape 2880"/>
                <p:cNvSpPr/>
                <p:nvPr/>
              </p:nvSpPr>
              <p:spPr>
                <a:xfrm>
                  <a:off x="100901" y="-819"/>
                  <a:ext cx="388104" cy="6693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9" h="21599" extrusionOk="0">
                      <a:moveTo>
                        <a:pt x="20822" y="20670"/>
                      </a:moveTo>
                      <a:lnTo>
                        <a:pt x="19505" y="20671"/>
                      </a:lnTo>
                      <a:cubicBezTo>
                        <a:pt x="18901" y="18847"/>
                        <a:pt x="16346" y="11769"/>
                        <a:pt x="15615" y="9884"/>
                      </a:cubicBezTo>
                      <a:cubicBezTo>
                        <a:pt x="15467" y="9499"/>
                        <a:pt x="15285" y="9151"/>
                        <a:pt x="15108" y="8788"/>
                      </a:cubicBezTo>
                      <a:cubicBezTo>
                        <a:pt x="14346" y="7215"/>
                        <a:pt x="13961" y="6225"/>
                        <a:pt x="15576" y="5446"/>
                      </a:cubicBezTo>
                      <a:cubicBezTo>
                        <a:pt x="16992" y="4762"/>
                        <a:pt x="17485" y="3585"/>
                        <a:pt x="16830" y="2436"/>
                      </a:cubicBezTo>
                      <a:cubicBezTo>
                        <a:pt x="16194" y="1318"/>
                        <a:pt x="14272" y="97"/>
                        <a:pt x="10790" y="0"/>
                      </a:cubicBezTo>
                      <a:cubicBezTo>
                        <a:pt x="10781" y="0"/>
                        <a:pt x="10772" y="74"/>
                        <a:pt x="10763" y="75"/>
                      </a:cubicBezTo>
                      <a:cubicBezTo>
                        <a:pt x="10757" y="75"/>
                        <a:pt x="10753" y="152"/>
                        <a:pt x="10748" y="152"/>
                      </a:cubicBezTo>
                      <a:cubicBezTo>
                        <a:pt x="10743" y="152"/>
                        <a:pt x="10739" y="152"/>
                        <a:pt x="10732" y="152"/>
                      </a:cubicBezTo>
                      <a:cubicBezTo>
                        <a:pt x="10723" y="153"/>
                        <a:pt x="10714" y="80"/>
                        <a:pt x="10706" y="80"/>
                      </a:cubicBezTo>
                      <a:cubicBezTo>
                        <a:pt x="7225" y="182"/>
                        <a:pt x="5309" y="1371"/>
                        <a:pt x="4679" y="2490"/>
                      </a:cubicBezTo>
                      <a:cubicBezTo>
                        <a:pt x="4029" y="3641"/>
                        <a:pt x="4527" y="4805"/>
                        <a:pt x="5947" y="5486"/>
                      </a:cubicBezTo>
                      <a:cubicBezTo>
                        <a:pt x="7567" y="6262"/>
                        <a:pt x="7186" y="7257"/>
                        <a:pt x="6431" y="8831"/>
                      </a:cubicBezTo>
                      <a:cubicBezTo>
                        <a:pt x="6257" y="9194"/>
                        <a:pt x="6077" y="9511"/>
                        <a:pt x="5930" y="9897"/>
                      </a:cubicBezTo>
                      <a:cubicBezTo>
                        <a:pt x="5210" y="11783"/>
                        <a:pt x="2687" y="18861"/>
                        <a:pt x="2091" y="20686"/>
                      </a:cubicBezTo>
                      <a:lnTo>
                        <a:pt x="776" y="20687"/>
                      </a:lnTo>
                      <a:cubicBezTo>
                        <a:pt x="346" y="20688"/>
                        <a:pt x="0" y="20892"/>
                        <a:pt x="0" y="21144"/>
                      </a:cubicBezTo>
                      <a:cubicBezTo>
                        <a:pt x="1" y="21396"/>
                        <a:pt x="349" y="21600"/>
                        <a:pt x="777" y="21599"/>
                      </a:cubicBezTo>
                      <a:lnTo>
                        <a:pt x="2726" y="21598"/>
                      </a:lnTo>
                      <a:cubicBezTo>
                        <a:pt x="3094" y="21598"/>
                        <a:pt x="3411" y="21499"/>
                        <a:pt x="3485" y="21287"/>
                      </a:cubicBezTo>
                      <a:cubicBezTo>
                        <a:pt x="3517" y="21197"/>
                        <a:pt x="6632" y="12243"/>
                        <a:pt x="7445" y="10118"/>
                      </a:cubicBezTo>
                      <a:cubicBezTo>
                        <a:pt x="7582" y="9757"/>
                        <a:pt x="7756" y="9407"/>
                        <a:pt x="7925" y="9055"/>
                      </a:cubicBezTo>
                      <a:cubicBezTo>
                        <a:pt x="8660" y="7524"/>
                        <a:pt x="9419" y="5948"/>
                        <a:pt x="6929" y="4754"/>
                      </a:cubicBezTo>
                      <a:cubicBezTo>
                        <a:pt x="6011" y="4314"/>
                        <a:pt x="5707" y="3524"/>
                        <a:pt x="6151" y="2736"/>
                      </a:cubicBezTo>
                      <a:cubicBezTo>
                        <a:pt x="6755" y="1665"/>
                        <a:pt x="8472" y="990"/>
                        <a:pt x="10751" y="916"/>
                      </a:cubicBezTo>
                      <a:cubicBezTo>
                        <a:pt x="13028" y="986"/>
                        <a:pt x="14748" y="1661"/>
                        <a:pt x="15359" y="2731"/>
                      </a:cubicBezTo>
                      <a:cubicBezTo>
                        <a:pt x="15807" y="3518"/>
                        <a:pt x="15505" y="4313"/>
                        <a:pt x="14592" y="4754"/>
                      </a:cubicBezTo>
                      <a:cubicBezTo>
                        <a:pt x="12107" y="5952"/>
                        <a:pt x="12874" y="7535"/>
                        <a:pt x="13616" y="9065"/>
                      </a:cubicBezTo>
                      <a:cubicBezTo>
                        <a:pt x="13787" y="9416"/>
                        <a:pt x="13962" y="9779"/>
                        <a:pt x="14102" y="10140"/>
                      </a:cubicBezTo>
                      <a:cubicBezTo>
                        <a:pt x="14924" y="12263"/>
                        <a:pt x="18081" y="21184"/>
                        <a:pt x="18115" y="21275"/>
                      </a:cubicBezTo>
                      <a:cubicBezTo>
                        <a:pt x="18189" y="21486"/>
                        <a:pt x="18506" y="21585"/>
                        <a:pt x="18875" y="21584"/>
                      </a:cubicBezTo>
                      <a:lnTo>
                        <a:pt x="20824" y="21583"/>
                      </a:lnTo>
                      <a:cubicBezTo>
                        <a:pt x="21254" y="21582"/>
                        <a:pt x="21600" y="21378"/>
                        <a:pt x="21599" y="21126"/>
                      </a:cubicBezTo>
                      <a:cubicBezTo>
                        <a:pt x="21599" y="20874"/>
                        <a:pt x="21252" y="20670"/>
                        <a:pt x="20822" y="20670"/>
                      </a:cubicBezTo>
                      <a:close/>
                    </a:path>
                  </a:pathLst>
                </a:custGeom>
                <a:solidFill>
                  <a:srgbClr val="8F949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46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sp>
              <p:nvSpPr>
                <p:cNvPr id="26" name="Shape 2881"/>
                <p:cNvSpPr/>
                <p:nvPr/>
              </p:nvSpPr>
              <p:spPr>
                <a:xfrm>
                  <a:off x="1204" y="654310"/>
                  <a:ext cx="512726" cy="462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98" h="21579" extrusionOk="0">
                      <a:moveTo>
                        <a:pt x="21598" y="10597"/>
                      </a:moveTo>
                      <a:cubicBezTo>
                        <a:pt x="21599" y="16454"/>
                        <a:pt x="21218" y="21212"/>
                        <a:pt x="20745" y="21225"/>
                      </a:cubicBezTo>
                      <a:lnTo>
                        <a:pt x="856" y="21578"/>
                      </a:lnTo>
                      <a:cubicBezTo>
                        <a:pt x="383" y="21591"/>
                        <a:pt x="0" y="16845"/>
                        <a:pt x="0" y="10989"/>
                      </a:cubicBezTo>
                      <a:lnTo>
                        <a:pt x="0" y="10989"/>
                      </a:lnTo>
                      <a:cubicBezTo>
                        <a:pt x="-1" y="5124"/>
                        <a:pt x="381" y="366"/>
                        <a:pt x="854" y="357"/>
                      </a:cubicBezTo>
                      <a:lnTo>
                        <a:pt x="20743" y="0"/>
                      </a:lnTo>
                      <a:cubicBezTo>
                        <a:pt x="21215" y="-9"/>
                        <a:pt x="21598" y="4737"/>
                        <a:pt x="21598" y="10597"/>
                      </a:cubicBezTo>
                      <a:cubicBezTo>
                        <a:pt x="21598" y="10597"/>
                        <a:pt x="21598" y="10597"/>
                        <a:pt x="21598" y="10597"/>
                      </a:cubicBezTo>
                      <a:close/>
                    </a:path>
                  </a:pathLst>
                </a:custGeom>
                <a:solidFill>
                  <a:srgbClr val="41474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lIns="38100" tIns="38100" rIns="38100" bIns="38100" anchor="ctr"/>
                <a:lstStyle/>
                <a:p>
                  <a:pPr defTabSz="171446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sp>
            <p:nvSpPr>
              <p:cNvPr id="21" name="Shape 2883"/>
              <p:cNvSpPr/>
              <p:nvPr/>
            </p:nvSpPr>
            <p:spPr>
              <a:xfrm flipH="1" flipV="1">
                <a:off x="246885" y="-2535424"/>
                <a:ext cx="0" cy="4055398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75000"/>
                  </a:schemeClr>
                </a:solidFill>
                <a:prstDash val="sysDot"/>
                <a:miter lim="400000"/>
              </a:ln>
              <a:effectLst/>
            </p:spPr>
            <p:txBody>
              <a:bodyPr lIns="0" tIns="0" rIns="0" bIns="0" anchor="ctr"/>
              <a:lstStyle/>
              <a:p>
                <a:pPr defTabSz="914377" eaLnBrk="1" fontAlgn="auto" hangingPunct="1">
                  <a:spcBef>
                    <a:spcPts val="0"/>
                  </a:spcBef>
                  <a:spcAft>
                    <a:spcPts val="0"/>
                  </a:spcAft>
                  <a:defRPr sz="3200"/>
                </a:pPr>
                <a:endParaRPr sz="3200">
                  <a:latin typeface="+mn-lt"/>
                </a:endParaRPr>
              </a:p>
            </p:txBody>
          </p:sp>
        </p:grpSp>
      </p:grpSp>
      <p:sp>
        <p:nvSpPr>
          <p:cNvPr id="4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4267201" y="0"/>
            <a:ext cx="7924800" cy="6858000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194668" y="1765552"/>
            <a:ext cx="2517379" cy="2511468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7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895611" y="2105750"/>
            <a:ext cx="2517379" cy="2511468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27" name="Date Placeholder 2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90B63-319C-44CB-93B4-530DE0BE4E63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28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364473" y="875559"/>
            <a:ext cx="4136571" cy="3729627"/>
          </a:xfrm>
          <a:solidFill>
            <a:schemeClr val="bg1">
              <a:lumMod val="8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8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8944511" y="3792077"/>
            <a:ext cx="1897039" cy="192302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5286BF-A3F4-4FB1-AC5B-4989B8047744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7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4813" y="674688"/>
            <a:ext cx="1138713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4813" y="1654175"/>
            <a:ext cx="11387137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i-FI"/>
              <a:t>Click to edit Master text styles</a:t>
            </a:r>
          </a:p>
          <a:p>
            <a:pPr lvl="1"/>
            <a:r>
              <a:rPr lang="en-US" altLang="fi-FI"/>
              <a:t>Second level</a:t>
            </a:r>
          </a:p>
          <a:p>
            <a:pPr lvl="2"/>
            <a:r>
              <a:rPr lang="en-US" altLang="fi-FI"/>
              <a:t>Third level</a:t>
            </a:r>
          </a:p>
          <a:p>
            <a:pPr lvl="3"/>
            <a:r>
              <a:rPr lang="en-US" altLang="fi-FI"/>
              <a:t>Fourth level</a:t>
            </a:r>
          </a:p>
          <a:p>
            <a:pPr lvl="4"/>
            <a:r>
              <a:rPr lang="en-US" altLang="fi-FI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2722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914377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7094069-0901-413F-B273-3A2A6636DD23}" type="datetime1">
              <a:rPr lang="en-US"/>
              <a:pPr>
                <a:defRPr/>
              </a:pPr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2722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914377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Прямоугольник 15"/>
          <p:cNvSpPr>
            <a:spLocks noChangeArrowheads="1"/>
          </p:cNvSpPr>
          <p:nvPr userDrawn="1"/>
        </p:nvSpPr>
        <p:spPr bwMode="auto">
          <a:xfrm>
            <a:off x="11196638" y="1911350"/>
            <a:ext cx="466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fld id="{43C3EBC3-E1AC-48DA-8937-DD7BC82A9A79}" type="slidenum">
              <a:rPr lang="ru-RU" altLang="fi-FI" b="1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ru-RU" altLang="fi-FI" sz="1000">
              <a:solidFill>
                <a:srgbClr val="3400D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345863" y="2430463"/>
            <a:ext cx="3175" cy="473075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1"/>
          <p:cNvPicPr>
            <a:picLocks noChangeAspect="1"/>
          </p:cNvPicPr>
          <p:nvPr userDrawn="1"/>
        </p:nvPicPr>
        <p:blipFill>
          <a:blip r:embed="rId4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588" y="292100"/>
            <a:ext cx="109855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33" r:id="rId1"/>
    <p:sldLayoutId id="2147486034" r:id="rId2"/>
    <p:sldLayoutId id="2147486035" r:id="rId3"/>
    <p:sldLayoutId id="2147486058" r:id="rId4"/>
    <p:sldLayoutId id="2147486036" r:id="rId5"/>
    <p:sldLayoutId id="2147486037" r:id="rId6"/>
    <p:sldLayoutId id="2147486038" r:id="rId7"/>
    <p:sldLayoutId id="2147486059" r:id="rId8"/>
    <p:sldLayoutId id="2147486039" r:id="rId9"/>
    <p:sldLayoutId id="2147486040" r:id="rId10"/>
    <p:sldLayoutId id="2147486041" r:id="rId11"/>
    <p:sldLayoutId id="2147486060" r:id="rId12"/>
    <p:sldLayoutId id="2147486061" r:id="rId13"/>
    <p:sldLayoutId id="2147486062" r:id="rId14"/>
    <p:sldLayoutId id="2147486063" r:id="rId15"/>
    <p:sldLayoutId id="2147486064" r:id="rId16"/>
    <p:sldLayoutId id="2147486065" r:id="rId17"/>
    <p:sldLayoutId id="2147486042" r:id="rId18"/>
    <p:sldLayoutId id="2147486043" r:id="rId19"/>
    <p:sldLayoutId id="2147486066" r:id="rId20"/>
    <p:sldLayoutId id="2147486044" r:id="rId21"/>
    <p:sldLayoutId id="2147486067" r:id="rId22"/>
    <p:sldLayoutId id="2147486045" r:id="rId23"/>
    <p:sldLayoutId id="2147486046" r:id="rId24"/>
    <p:sldLayoutId id="2147486047" r:id="rId25"/>
    <p:sldLayoutId id="2147486048" r:id="rId26"/>
    <p:sldLayoutId id="2147486049" r:id="rId27"/>
    <p:sldLayoutId id="2147486050" r:id="rId28"/>
    <p:sldLayoutId id="2147486051" r:id="rId29"/>
    <p:sldLayoutId id="2147486068" r:id="rId30"/>
    <p:sldLayoutId id="2147486069" r:id="rId31"/>
    <p:sldLayoutId id="2147486070" r:id="rId32"/>
    <p:sldLayoutId id="2147486052" r:id="rId33"/>
    <p:sldLayoutId id="2147486053" r:id="rId34"/>
    <p:sldLayoutId id="2147486054" r:id="rId35"/>
    <p:sldLayoutId id="2147486055" r:id="rId36"/>
    <p:sldLayoutId id="2147486056" r:id="rId37"/>
    <p:sldLayoutId id="2147486057" r:id="rId38"/>
    <p:sldLayoutId id="2147486071" r:id="rId39"/>
    <p:sldLayoutId id="2147486072" r:id="rId40"/>
    <p:sldLayoutId id="2147486073" r:id="rId41"/>
    <p:sldLayoutId id="2147486075" r:id="rId42"/>
    <p:sldLayoutId id="2147486076" r:id="rId43"/>
  </p:sldLayoutIdLst>
  <p:hf hdr="0" ftr="0" dt="0"/>
  <p:txStyles>
    <p:titleStyle>
      <a:lvl1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4400" b="1" kern="1200">
          <a:solidFill>
            <a:srgbClr val="3400D3"/>
          </a:solidFill>
          <a:latin typeface="Arial" panose="020B0604020202020204" pitchFamily="34" charset="0"/>
          <a:ea typeface="Roboto Light" panose="02000000000000000000" pitchFamily="2" charset="0"/>
          <a:cs typeface="Open Sans Light" panose="020B0306030504020204" pitchFamily="34" charset="0"/>
        </a:defRPr>
      </a:lvl1pPr>
      <a:lvl2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400D3"/>
          </a:solidFill>
          <a:latin typeface="Arial" charset="0"/>
          <a:ea typeface="Roboto Light" charset="0"/>
          <a:cs typeface="Open Sans Light" charset="0"/>
        </a:defRPr>
      </a:lvl2pPr>
      <a:lvl3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400D3"/>
          </a:solidFill>
          <a:latin typeface="Arial" charset="0"/>
          <a:ea typeface="Roboto Light" charset="0"/>
          <a:cs typeface="Open Sans Light" charset="0"/>
        </a:defRPr>
      </a:lvl3pPr>
      <a:lvl4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400D3"/>
          </a:solidFill>
          <a:latin typeface="Arial" charset="0"/>
          <a:ea typeface="Roboto Light" charset="0"/>
          <a:cs typeface="Open Sans Light" charset="0"/>
        </a:defRPr>
      </a:lvl4pPr>
      <a:lvl5pPr algn="l" defTabSz="9128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rgbClr val="3400D3"/>
          </a:solidFill>
          <a:latin typeface="Arial" charset="0"/>
          <a:ea typeface="Roboto Light" charset="0"/>
          <a:cs typeface="Open Sans Light" charset="0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Roboto Light" charset="0"/>
          <a:cs typeface="Open Sans Light" charset="0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Roboto Light" charset="0"/>
          <a:cs typeface="Open Sans Light" charset="0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Roboto Light" charset="0"/>
          <a:cs typeface="Open Sans Light" charset="0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Roboto Light" charset="0"/>
          <a:cs typeface="Open Sans Light" charset="0"/>
        </a:defRPr>
      </a:lvl9pPr>
    </p:titleStyle>
    <p:bodyStyle>
      <a:lvl1pPr marL="227013" indent="-227013" algn="l" defTabSz="912813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rgbClr val="3400D3"/>
          </a:solidFill>
          <a:latin typeface="Arial" charset="0"/>
          <a:ea typeface="Arial" charset="0"/>
          <a:cs typeface="Arial" charset="0"/>
        </a:defRPr>
      </a:lvl1pPr>
      <a:lvl2pPr marL="6842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rgbClr val="3400D3"/>
          </a:solidFill>
          <a:latin typeface="Arial" charset="0"/>
          <a:ea typeface="Arial" charset="0"/>
          <a:cs typeface="Arial" charset="0"/>
        </a:defRPr>
      </a:lvl2pPr>
      <a:lvl3pPr marL="11414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3400D3"/>
          </a:solidFill>
          <a:latin typeface="Arial" charset="0"/>
          <a:ea typeface="Arial" charset="0"/>
          <a:cs typeface="Arial" charset="0"/>
        </a:defRPr>
      </a:lvl3pPr>
      <a:lvl4pPr marL="15986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3400D3"/>
          </a:solidFill>
          <a:latin typeface="Arial" charset="0"/>
          <a:ea typeface="Arial" charset="0"/>
          <a:cs typeface="Arial" charset="0"/>
        </a:defRPr>
      </a:lvl4pPr>
      <a:lvl5pPr marL="2055813" indent="-227013" algn="l" defTabSz="912813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3400D3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veerapen@broadinstitute.or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365756143" TargetMode="External"/><Relationship Id="rId7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sandbox.finngen.fi/" TargetMode="External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ehL53F4IJWH4XoHMYvmxR9_jYny5xDI5SQ9fIGAHN0/edit?usp=shar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gitbook.com/@finngen/s/finngen-analyst-handbook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join.slack.com/t/finngencommunity/shared_invite/zt-f0jdodvo-AKbuelPHgTyf~bEORJyygw" TargetMode="External"/><Relationship Id="rId3" Type="http://schemas.openxmlformats.org/officeDocument/2006/relationships/hyperlink" Target="https://www.finngen.fi/en" TargetMode="External"/><Relationship Id="rId7" Type="http://schemas.openxmlformats.org/officeDocument/2006/relationships/hyperlink" Target="https://tutorial.finngen.fi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umgen-servicedesk@helsinki.fi" TargetMode="External"/><Relationship Id="rId5" Type="http://schemas.openxmlformats.org/officeDocument/2006/relationships/hyperlink" Target="https://app.gitbook.com/@finngen/s/finngen-analyst-handbook-v2/" TargetMode="External"/><Relationship Id="rId10" Type="http://schemas.openxmlformats.org/officeDocument/2006/relationships/hyperlink" Target="https://tt.eduuni.fi/sites/hy-finngen/All/Shared%20Documents/Sandbox%20Training" TargetMode="External"/><Relationship Id="rId4" Type="http://schemas.openxmlformats.org/officeDocument/2006/relationships/hyperlink" Target="https://www.finngen.fi/en/user/login" TargetMode="External"/><Relationship Id="rId9" Type="http://schemas.openxmlformats.org/officeDocument/2006/relationships/hyperlink" Target="https://tt.eduuni.fi/sites/hy-finngen/All/_layouts/15/start.aspx#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finngen-all@helsinki.f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finngen-analysis@helsinki.fi" TargetMode="External"/><Relationship Id="rId5" Type="http://schemas.openxmlformats.org/officeDocument/2006/relationships/hyperlink" Target="mailto:fg-sbx-all@helsinki.fi" TargetMode="External"/><Relationship Id="rId4" Type="http://schemas.openxmlformats.org/officeDocument/2006/relationships/hyperlink" Target="mailto:finngen-accounts@helsinki.f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finngen-lookups@helsinki.fi" TargetMode="External"/><Relationship Id="rId7" Type="http://schemas.openxmlformats.org/officeDocument/2006/relationships/hyperlink" Target="https://finngencommunity.slack.com/archives/CNSNMULT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finngen-endpoints@helsinki.fi" TargetMode="External"/><Relationship Id="rId5" Type="http://schemas.openxmlformats.org/officeDocument/2006/relationships/hyperlink" Target="https://results.finngen.fi/" TargetMode="External"/><Relationship Id="rId4" Type="http://schemas.openxmlformats.org/officeDocument/2006/relationships/hyperlink" Target="https://risteys.finngen.f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sandbox.finngen.fi/" TargetMode="External"/><Relationship Id="rId5" Type="http://schemas.openxmlformats.org/officeDocument/2006/relationships/hyperlink" Target="mailto:veerapen@broadinstitute.org" TargetMode="Externa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grp-finngen-dpo@helsinki.f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omake.helsinki.fi/lomakkeet/103627/lomake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Relationship Id="rId6" Type="http://schemas.openxmlformats.org/officeDocument/2006/relationships/hyperlink" Target="https://sandbox.finngen.fi/" TargetMode="External"/><Relationship Id="rId5" Type="http://schemas.openxmlformats.org/officeDocument/2006/relationships/hyperlink" Target="mailto:veerapen@broadinstitute.org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0.emf"/><Relationship Id="rId7" Type="http://schemas.openxmlformats.org/officeDocument/2006/relationships/slide" Target="slide1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ndbox.finngen.fi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ults.finngen.fi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43E4489-915D-2244-907A-E2E5C6142BB4}"/>
              </a:ext>
            </a:extLst>
          </p:cNvPr>
          <p:cNvSpPr txBox="1">
            <a:spLocks/>
          </p:cNvSpPr>
          <p:nvPr/>
        </p:nvSpPr>
        <p:spPr bwMode="auto">
          <a:xfrm>
            <a:off x="492496" y="146961"/>
            <a:ext cx="11207007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9128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indent="0" algn="ctr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2pPr>
            <a:lvl3pPr marL="914354" indent="0" algn="ctr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3pPr>
            <a:lvl4pPr marL="1371532" indent="0" algn="ctr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4pPr>
            <a:lvl5pPr marL="1828709" indent="0" algn="ctr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Welcome! </a:t>
            </a:r>
            <a:r>
              <a:rPr lang="en-US" dirty="0" err="1"/>
              <a:t>Moikkulis</a:t>
            </a:r>
            <a:r>
              <a:rPr lang="en-US" dirty="0"/>
              <a:t> (or </a:t>
            </a:r>
            <a:r>
              <a:rPr lang="en-US" dirty="0" err="1"/>
              <a:t>moi</a:t>
            </a:r>
            <a:r>
              <a:rPr lang="en-US" dirty="0"/>
              <a:t>)! While waiting for </a:t>
            </a:r>
            <a:r>
              <a:rPr lang="en-US" sz="2800" dirty="0"/>
              <a:t>us</a:t>
            </a:r>
            <a:r>
              <a:rPr lang="en-US" sz="2800" b="1" dirty="0"/>
              <a:t> </a:t>
            </a:r>
            <a:r>
              <a:rPr lang="en-US" dirty="0"/>
              <a:t>to start:</a:t>
            </a:r>
          </a:p>
          <a:p>
            <a:pPr marL="914378" lvl="1" indent="-457200" algn="l">
              <a:buFont typeface="Arial" panose="020B0604020202020204" pitchFamily="34" charset="0"/>
              <a:buChar char="•"/>
            </a:pPr>
            <a:r>
              <a:rPr lang="en-US" sz="2799" dirty="0"/>
              <a:t>Please ensure that your microphone is muted during the presentation. </a:t>
            </a:r>
            <a:r>
              <a:rPr lang="en-US" sz="2799" b="1" u="sng" dirty="0"/>
              <a:t>But</a:t>
            </a:r>
            <a:r>
              <a:rPr lang="en-US" sz="2799" dirty="0"/>
              <a:t> we’d love if you could </a:t>
            </a:r>
            <a:r>
              <a:rPr lang="en-US" sz="2799" dirty="0">
                <a:solidFill>
                  <a:schemeClr val="accent3">
                    <a:lumMod val="75000"/>
                  </a:schemeClr>
                </a:solidFill>
              </a:rPr>
              <a:t>unmute yourself temporarily</a:t>
            </a:r>
            <a:r>
              <a:rPr lang="en-US" sz="2799" dirty="0"/>
              <a:t> (by pressing the </a:t>
            </a:r>
            <a:r>
              <a:rPr lang="en-US" sz="2799" i="1" dirty="0"/>
              <a:t>spacebar </a:t>
            </a:r>
            <a:r>
              <a:rPr lang="en-US" sz="2799" dirty="0"/>
              <a:t>or CMD+A):</a:t>
            </a:r>
          </a:p>
          <a:p>
            <a:pPr marL="1371554" lvl="2" indent="-457200" algn="l">
              <a:buFont typeface="Arial" panose="020B0604020202020204" pitchFamily="34" charset="0"/>
              <a:buChar char="•"/>
            </a:pPr>
            <a:r>
              <a:rPr lang="en-US" sz="2799" dirty="0"/>
              <a:t>To </a:t>
            </a:r>
            <a:r>
              <a:rPr lang="en-US" sz="2799" dirty="0">
                <a:solidFill>
                  <a:schemeClr val="accent3">
                    <a:lumMod val="75000"/>
                  </a:schemeClr>
                </a:solidFill>
              </a:rPr>
              <a:t>giggle</a:t>
            </a:r>
            <a:r>
              <a:rPr lang="en-US" sz="2799" dirty="0"/>
              <a:t> or laugh </a:t>
            </a:r>
          </a:p>
          <a:p>
            <a:pPr marL="1371554" lvl="2" indent="-457200" algn="l">
              <a:buFont typeface="Arial" panose="020B0604020202020204" pitchFamily="34" charset="0"/>
              <a:buChar char="•"/>
            </a:pPr>
            <a:r>
              <a:rPr lang="en-US" sz="2799" dirty="0"/>
              <a:t>To </a:t>
            </a:r>
            <a:r>
              <a:rPr lang="en-US" sz="2799" dirty="0">
                <a:solidFill>
                  <a:schemeClr val="accent3">
                    <a:lumMod val="75000"/>
                  </a:schemeClr>
                </a:solidFill>
              </a:rPr>
              <a:t>comment / ask questions </a:t>
            </a:r>
          </a:p>
          <a:p>
            <a:pPr marL="1371554" lvl="2" indent="-457200" algn="l">
              <a:buFont typeface="Arial" panose="020B0604020202020204" pitchFamily="34" charset="0"/>
              <a:buChar char="•"/>
            </a:pPr>
            <a:endParaRPr lang="en-US" sz="2799" dirty="0">
              <a:solidFill>
                <a:schemeClr val="accent3">
                  <a:lumMod val="75000"/>
                </a:schemeClr>
              </a:solidFill>
            </a:endParaRPr>
          </a:p>
          <a:p>
            <a:pPr marL="914378" lvl="1" indent="-457200" algn="l">
              <a:buFont typeface="Arial" panose="020B0604020202020204" pitchFamily="34" charset="0"/>
              <a:buChar char="•"/>
            </a:pPr>
            <a:r>
              <a:rPr lang="en-US" sz="2799" dirty="0"/>
              <a:t>If you would like to </a:t>
            </a:r>
            <a:r>
              <a:rPr lang="en-US" sz="2799" dirty="0">
                <a:solidFill>
                  <a:schemeClr val="accent3">
                    <a:lumMod val="75000"/>
                  </a:schemeClr>
                </a:solidFill>
              </a:rPr>
              <a:t>turn on your video</a:t>
            </a:r>
            <a:r>
              <a:rPr lang="en-US" sz="2799" dirty="0"/>
              <a:t>, great! It would be nice to see everyone. Otherwise, we respect your privacy and prerogative </a:t>
            </a:r>
            <a:r>
              <a:rPr lang="en-US" sz="2799" dirty="0">
                <a:sym typeface="Wingdings" pitchFamily="2" charset="2"/>
              </a:rPr>
              <a:t> </a:t>
            </a:r>
          </a:p>
          <a:p>
            <a:pPr marL="914378" lvl="1" indent="-457200" algn="l">
              <a:buFont typeface="Arial" panose="020B0604020202020204" pitchFamily="34" charset="0"/>
              <a:buChar char="•"/>
            </a:pPr>
            <a:endParaRPr lang="en-US" sz="2799" dirty="0">
              <a:sym typeface="Wingdings" pitchFamily="2" charset="2"/>
            </a:endParaRPr>
          </a:p>
          <a:p>
            <a:pPr marL="914378" lvl="1" indent="-457200" algn="l">
              <a:buFont typeface="Arial" panose="020B0604020202020204" pitchFamily="34" charset="0"/>
              <a:buChar char="•"/>
            </a:pPr>
            <a:r>
              <a:rPr lang="en-US" sz="2799" dirty="0">
                <a:sym typeface="Wingdings" pitchFamily="2" charset="2"/>
              </a:rPr>
              <a:t>We will be recording today’s session (excluding breakout)</a:t>
            </a:r>
          </a:p>
          <a:p>
            <a:pPr marL="914378" lvl="1" indent="-457200" algn="l">
              <a:buFont typeface="Arial" panose="020B0604020202020204" pitchFamily="34" charset="0"/>
              <a:buChar char="•"/>
            </a:pPr>
            <a:endParaRPr lang="en-US" sz="2799" dirty="0">
              <a:sym typeface="Wingdings" pitchFamily="2" charset="2"/>
            </a:endParaRPr>
          </a:p>
          <a:p>
            <a:pPr marL="914378" lvl="1" indent="-457200" algn="l">
              <a:buFont typeface="Arial" panose="020B0604020202020204" pitchFamily="34" charset="0"/>
              <a:buChar char="•"/>
            </a:pPr>
            <a:r>
              <a:rPr lang="en-US" sz="2799" dirty="0"/>
              <a:t>Issues with the Zoom? Burning questions to ask? Please use </a:t>
            </a:r>
            <a:r>
              <a:rPr lang="en-US" sz="2799" dirty="0">
                <a:solidFill>
                  <a:schemeClr val="accent3">
                    <a:lumMod val="75000"/>
                  </a:schemeClr>
                </a:solidFill>
              </a:rPr>
              <a:t>zoom chat </a:t>
            </a:r>
            <a:r>
              <a:rPr lang="en-US" sz="2799" dirty="0"/>
              <a:t>box. I will check it! </a:t>
            </a:r>
          </a:p>
        </p:txBody>
      </p:sp>
      <p:sp>
        <p:nvSpPr>
          <p:cNvPr id="5" name="Shape 80">
            <a:extLst>
              <a:ext uri="{FF2B5EF4-FFF2-40B4-BE49-F238E27FC236}">
                <a16:creationId xmlns:a16="http://schemas.microsoft.com/office/drawing/2014/main" id="{5C8D79CD-707E-1646-8F97-909D42F512DE}"/>
              </a:ext>
            </a:extLst>
          </p:cNvPr>
          <p:cNvSpPr txBox="1"/>
          <p:nvPr/>
        </p:nvSpPr>
        <p:spPr>
          <a:xfrm>
            <a:off x="9276116" y="6113274"/>
            <a:ext cx="2939100" cy="81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400" dirty="0"/>
              <a:t>@</a:t>
            </a:r>
            <a:r>
              <a:rPr lang="en-US" sz="1400" dirty="0" err="1"/>
              <a:t>mkveerapen</a:t>
            </a:r>
            <a:r>
              <a:rPr lang="en-US" sz="1400" dirty="0"/>
              <a:t> 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-US" sz="1400" dirty="0">
                <a:hlinkClick r:id="rId2"/>
              </a:rPr>
              <a:t>veerapen@broadinstitute.org</a:t>
            </a:r>
            <a:endParaRPr lang="en-US" sz="1400" dirty="0"/>
          </a:p>
          <a:p>
            <a:pPr algn="r">
              <a:spcBef>
                <a:spcPts val="0"/>
              </a:spcBef>
            </a:pPr>
            <a:r>
              <a:rPr lang="en-US" sz="1400" dirty="0"/>
              <a:t>#</a:t>
            </a:r>
            <a:r>
              <a:rPr lang="en-US" sz="1400" b="1" dirty="0" err="1"/>
              <a:t>HyväSuomi</a:t>
            </a:r>
            <a:endParaRPr lang="en-US" sz="1400" b="1" dirty="0"/>
          </a:p>
        </p:txBody>
      </p:sp>
      <p:pic>
        <p:nvPicPr>
          <p:cNvPr id="6" name="Picture 4" descr="mage result for twitter logo">
            <a:extLst>
              <a:ext uri="{FF2B5EF4-FFF2-40B4-BE49-F238E27FC236}">
                <a16:creationId xmlns:a16="http://schemas.microsoft.com/office/drawing/2014/main" id="{6E9FE57B-D9C6-B645-8A54-2D6F2A917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603" y="6214535"/>
            <a:ext cx="1176521" cy="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FCAF5-9883-2B4A-ACB4-D26A2401CB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42" t="20214" r="9154" b="16300"/>
          <a:stretch/>
        </p:blipFill>
        <p:spPr>
          <a:xfrm>
            <a:off x="9537383" y="6450244"/>
            <a:ext cx="264320" cy="20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42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A16CAC-A90A-3943-9291-973CB193C832}"/>
              </a:ext>
            </a:extLst>
          </p:cNvPr>
          <p:cNvSpPr/>
          <p:nvPr/>
        </p:nvSpPr>
        <p:spPr>
          <a:xfrm>
            <a:off x="400050" y="1344706"/>
            <a:ext cx="4763621" cy="941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3600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Green Library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FB22BF2-A200-0641-AF70-D856EADFF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014" y="2484087"/>
            <a:ext cx="5317921" cy="3894327"/>
          </a:xfrm>
        </p:spPr>
        <p:txBody>
          <a:bodyPr numCol="1"/>
          <a:lstStyle/>
          <a:p>
            <a:pPr marL="0" indent="0">
              <a:buNone/>
            </a:pPr>
            <a:r>
              <a:rPr lang="en-US" sz="1800" dirty="0"/>
              <a:t>The </a:t>
            </a:r>
            <a:r>
              <a:rPr lang="en-US" sz="1800" b="1" dirty="0">
                <a:solidFill>
                  <a:srgbClr val="C00000"/>
                </a:solidFill>
              </a:rPr>
              <a:t>Red</a:t>
            </a:r>
            <a:r>
              <a:rPr lang="en-US" sz="1800" dirty="0"/>
              <a:t> library bucket contains individual level data.</a:t>
            </a:r>
          </a:p>
          <a:p>
            <a:r>
              <a:rPr lang="en-US" sz="1800" dirty="0"/>
              <a:t>Individual imputed genotypes</a:t>
            </a:r>
          </a:p>
          <a:p>
            <a:r>
              <a:rPr lang="en-US" sz="1800" dirty="0"/>
              <a:t>Endpoint definitions</a:t>
            </a:r>
          </a:p>
          <a:p>
            <a:r>
              <a:rPr lang="en-US" sz="1800" dirty="0"/>
              <a:t>Endpoint phenotypes </a:t>
            </a:r>
          </a:p>
          <a:p>
            <a:r>
              <a:rPr lang="en-US" sz="1800" dirty="0"/>
              <a:t>Longitudinal phenotypes</a:t>
            </a:r>
          </a:p>
          <a:p>
            <a:r>
              <a:rPr lang="en-US" sz="1800" dirty="0"/>
              <a:t>Covariate data</a:t>
            </a:r>
          </a:p>
          <a:p>
            <a:r>
              <a:rPr lang="en-US" sz="1800" u="sng" dirty="0"/>
              <a:t>Genotype data path:</a:t>
            </a:r>
            <a:br>
              <a:rPr lang="en-US" sz="1800" dirty="0"/>
            </a:br>
            <a:r>
              <a:rPr lang="fi-FI" sz="1800" dirty="0">
                <a:latin typeface="Courier" pitchFamily="2" charset="0"/>
              </a:rPr>
              <a:t>/</a:t>
            </a:r>
            <a:r>
              <a:rPr lang="fi-FI" sz="1800" dirty="0" err="1">
                <a:latin typeface="Courier" pitchFamily="2" charset="0"/>
              </a:rPr>
              <a:t>finngen</a:t>
            </a:r>
            <a:r>
              <a:rPr lang="fi-FI" sz="1800" dirty="0">
                <a:latin typeface="Courier" pitchFamily="2" charset="0"/>
              </a:rPr>
              <a:t>/</a:t>
            </a:r>
            <a:r>
              <a:rPr lang="fi-FI" sz="1800" dirty="0" err="1">
                <a:latin typeface="Courier" pitchFamily="2" charset="0"/>
              </a:rPr>
              <a:t>library-red</a:t>
            </a:r>
            <a:r>
              <a:rPr lang="fi-FI" sz="1800" dirty="0">
                <a:latin typeface="Courier" pitchFamily="2" charset="0"/>
              </a:rPr>
              <a:t>/</a:t>
            </a:r>
            <a:br>
              <a:rPr lang="fi-FI" sz="1800" dirty="0">
                <a:latin typeface="Courier" pitchFamily="2" charset="0"/>
              </a:rPr>
            </a:br>
            <a:r>
              <a:rPr lang="fi-FI" sz="1800" dirty="0">
                <a:latin typeface="Courier" pitchFamily="2" charset="0"/>
              </a:rPr>
              <a:t>finngen_R6/finngen_R6_genotype_1.0/</a:t>
            </a:r>
            <a:br>
              <a:rPr lang="fi-FI" sz="1800" dirty="0">
                <a:latin typeface="Courier" pitchFamily="2" charset="0"/>
              </a:rPr>
            </a:br>
            <a:r>
              <a:rPr lang="fi-FI" sz="1800" dirty="0">
                <a:latin typeface="Courier" pitchFamily="2" charset="0"/>
              </a:rPr>
              <a:t>finngen_R6_genotype_readme</a:t>
            </a:r>
            <a:endParaRPr lang="en-US" sz="1800" dirty="0">
              <a:latin typeface="Courier" pitchFamily="2" charset="0"/>
            </a:endParaRPr>
          </a:p>
          <a:p>
            <a:pPr lvl="2"/>
            <a:endParaRPr lang="en-US" sz="1800" dirty="0"/>
          </a:p>
          <a:p>
            <a:pPr marL="0" indent="0">
              <a:buNone/>
            </a:pPr>
            <a:endParaRPr lang="fi-FI" sz="1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0097624-F029-0A45-A4D8-8915B4BC78D0}"/>
              </a:ext>
            </a:extLst>
          </p:cNvPr>
          <p:cNvSpPr/>
          <p:nvPr/>
        </p:nvSpPr>
        <p:spPr>
          <a:xfrm>
            <a:off x="6219037" y="5998646"/>
            <a:ext cx="5317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i-FI" dirty="0">
                <a:solidFill>
                  <a:srgbClr val="C00000"/>
                </a:solidFill>
                <a:latin typeface="Finlandica" pitchFamily="2" charset="77"/>
              </a:rPr>
              <a:t>(IVM </a:t>
            </a:r>
            <a:r>
              <a:rPr lang="fi-FI" dirty="0" err="1">
                <a:solidFill>
                  <a:srgbClr val="C00000"/>
                </a:solidFill>
                <a:latin typeface="Finlandica" pitchFamily="2" charset="77"/>
              </a:rPr>
              <a:t>File</a:t>
            </a:r>
            <a:r>
              <a:rPr lang="fi-FI" dirty="0">
                <a:solidFill>
                  <a:srgbClr val="C00000"/>
                </a:solidFill>
                <a:latin typeface="Finlandica" pitchFamily="2" charset="77"/>
              </a:rPr>
              <a:t> </a:t>
            </a:r>
            <a:r>
              <a:rPr lang="fi-FI" dirty="0" err="1">
                <a:solidFill>
                  <a:srgbClr val="C00000"/>
                </a:solidFill>
                <a:latin typeface="Finlandica" pitchFamily="2" charset="77"/>
              </a:rPr>
              <a:t>Manager</a:t>
            </a:r>
            <a:r>
              <a:rPr lang="fi-FI" dirty="0">
                <a:solidFill>
                  <a:srgbClr val="C00000"/>
                </a:solidFill>
                <a:latin typeface="Finlandica" pitchFamily="2" charset="77"/>
              </a:rPr>
              <a:t>: /</a:t>
            </a:r>
            <a:r>
              <a:rPr lang="fi-FI" dirty="0" err="1">
                <a:solidFill>
                  <a:srgbClr val="C00000"/>
                </a:solidFill>
                <a:latin typeface="Courier" pitchFamily="2" charset="0"/>
              </a:rPr>
              <a:t>finngen</a:t>
            </a:r>
            <a:r>
              <a:rPr lang="fi-FI" dirty="0">
                <a:solidFill>
                  <a:srgbClr val="C00000"/>
                </a:solidFill>
                <a:latin typeface="Courier" pitchFamily="2" charset="0"/>
              </a:rPr>
              <a:t>/</a:t>
            </a:r>
            <a:r>
              <a:rPr lang="fi-FI" dirty="0" err="1">
                <a:solidFill>
                  <a:srgbClr val="C00000"/>
                </a:solidFill>
                <a:latin typeface="Courier" pitchFamily="2" charset="0"/>
              </a:rPr>
              <a:t>library-red</a:t>
            </a:r>
            <a:r>
              <a:rPr lang="fi-FI" dirty="0">
                <a:solidFill>
                  <a:srgbClr val="C00000"/>
                </a:solidFill>
                <a:latin typeface="Finlandica" pitchFamily="2" charset="77"/>
              </a:rPr>
              <a:t>)</a:t>
            </a:r>
            <a:endParaRPr lang="fi-FI" b="1" dirty="0">
              <a:solidFill>
                <a:srgbClr val="C00000"/>
              </a:solidFill>
              <a:latin typeface="Finlandica" pitchFamily="2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89E5E0-8606-4846-8E14-FCF22C1F8F27}"/>
              </a:ext>
            </a:extLst>
          </p:cNvPr>
          <p:cNvSpPr/>
          <p:nvPr/>
        </p:nvSpPr>
        <p:spPr>
          <a:xfrm>
            <a:off x="615073" y="6378414"/>
            <a:ext cx="51739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i-FI" dirty="0">
                <a:solidFill>
                  <a:schemeClr val="accent2">
                    <a:lumMod val="75000"/>
                  </a:schemeClr>
                </a:solidFill>
                <a:latin typeface="Finlandica" pitchFamily="2" charset="77"/>
              </a:rPr>
              <a:t>(IVM </a:t>
            </a:r>
            <a:r>
              <a:rPr lang="fi-FI" dirty="0" err="1">
                <a:solidFill>
                  <a:schemeClr val="accent2">
                    <a:lumMod val="75000"/>
                  </a:schemeClr>
                </a:solidFill>
                <a:latin typeface="Finlandica" pitchFamily="2" charset="77"/>
              </a:rPr>
              <a:t>File</a:t>
            </a:r>
            <a:r>
              <a:rPr lang="fi-FI" dirty="0">
                <a:solidFill>
                  <a:schemeClr val="accent2">
                    <a:lumMod val="75000"/>
                  </a:schemeClr>
                </a:solidFill>
                <a:latin typeface="Finlandica" pitchFamily="2" charset="77"/>
              </a:rPr>
              <a:t> </a:t>
            </a:r>
            <a:r>
              <a:rPr lang="fi-FI" dirty="0" err="1">
                <a:solidFill>
                  <a:schemeClr val="accent2">
                    <a:lumMod val="75000"/>
                  </a:schemeClr>
                </a:solidFill>
                <a:latin typeface="Finlandica" pitchFamily="2" charset="77"/>
              </a:rPr>
              <a:t>Manager</a:t>
            </a:r>
            <a:r>
              <a:rPr lang="fi-FI" dirty="0">
                <a:solidFill>
                  <a:schemeClr val="accent2">
                    <a:lumMod val="75000"/>
                  </a:schemeClr>
                </a:solidFill>
                <a:latin typeface="Finlandica" pitchFamily="2" charset="77"/>
              </a:rPr>
              <a:t>: </a:t>
            </a:r>
            <a:r>
              <a:rPr lang="fi-FI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/</a:t>
            </a:r>
            <a:r>
              <a:rPr lang="fi-FI" dirty="0" err="1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finngen</a:t>
            </a:r>
            <a:r>
              <a:rPr lang="fi-FI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/</a:t>
            </a:r>
            <a:r>
              <a:rPr lang="fi-FI" dirty="0" err="1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library-green</a:t>
            </a:r>
            <a:r>
              <a:rPr lang="fi-FI" dirty="0">
                <a:solidFill>
                  <a:schemeClr val="accent2">
                    <a:lumMod val="75000"/>
                  </a:schemeClr>
                </a:solidFill>
                <a:latin typeface="Finlandica" pitchFamily="2" charset="77"/>
              </a:rPr>
              <a:t>)</a:t>
            </a:r>
            <a:endParaRPr lang="fi-FI" b="1" dirty="0">
              <a:solidFill>
                <a:schemeClr val="accent2">
                  <a:lumMod val="75000"/>
                </a:schemeClr>
              </a:solidFill>
              <a:latin typeface="Finlandica" pitchFamily="2" charset="77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2A5313C-FAE3-0843-A5A8-C7D44F1A976C}"/>
              </a:ext>
            </a:extLst>
          </p:cNvPr>
          <p:cNvSpPr txBox="1">
            <a:spLocks/>
          </p:cNvSpPr>
          <p:nvPr/>
        </p:nvSpPr>
        <p:spPr bwMode="auto">
          <a:xfrm>
            <a:off x="404814" y="2484087"/>
            <a:ext cx="5169154" cy="333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defTabSz="9128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42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14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986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58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800" dirty="0"/>
              <a:t>The </a:t>
            </a:r>
            <a:r>
              <a:rPr lang="en-GB" sz="1800" b="1" dirty="0">
                <a:solidFill>
                  <a:schemeClr val="accent2">
                    <a:lumMod val="75000"/>
                  </a:schemeClr>
                </a:solidFill>
              </a:rPr>
              <a:t>Green</a:t>
            </a:r>
            <a:r>
              <a:rPr lang="en-GB" sz="1800" dirty="0"/>
              <a:t> library bucket contains the core analysis results and other general information of the data.</a:t>
            </a:r>
          </a:p>
          <a:p>
            <a:r>
              <a:rPr lang="en-GB" sz="1800" dirty="0"/>
              <a:t>Core analysis results (GWAS summary stats, conditional analysis, fine-mapping)</a:t>
            </a:r>
          </a:p>
          <a:p>
            <a:r>
              <a:rPr lang="en-GB" sz="1800" dirty="0"/>
              <a:t>Endpoint counts</a:t>
            </a:r>
          </a:p>
          <a:p>
            <a:r>
              <a:rPr lang="en-GB" sz="1800" dirty="0"/>
              <a:t>Statistics of imputed genotypes and other annotation of variants</a:t>
            </a:r>
          </a:p>
          <a:p>
            <a:r>
              <a:rPr lang="en-GB" sz="1800" u="sng" dirty="0"/>
              <a:t>Release 3 analysis document: </a:t>
            </a:r>
            <a:r>
              <a:rPr lang="en-GB" sz="1800" dirty="0">
                <a:latin typeface="Courier" pitchFamily="2" charset="0"/>
              </a:rPr>
              <a:t>/</a:t>
            </a:r>
            <a:r>
              <a:rPr lang="en-GB" sz="1800" dirty="0" err="1">
                <a:latin typeface="Courier" pitchFamily="2" charset="0"/>
              </a:rPr>
              <a:t>finngen</a:t>
            </a:r>
            <a:r>
              <a:rPr lang="en-GB" sz="1800" dirty="0">
                <a:latin typeface="Courier" pitchFamily="2" charset="0"/>
              </a:rPr>
              <a:t>/library-green/R3/FinnGen_R3_analysis.pdf</a:t>
            </a:r>
          </a:p>
          <a:p>
            <a:r>
              <a:rPr lang="en-GB" sz="1800" dirty="0"/>
              <a:t>Green can be accessed by local computer using </a:t>
            </a:r>
            <a:r>
              <a:rPr lang="en-GB" sz="1800" dirty="0" err="1">
                <a:latin typeface="Courier" pitchFamily="2" charset="0"/>
              </a:rPr>
              <a:t>gsutil</a:t>
            </a:r>
            <a:endParaRPr lang="en-GB" sz="1800" dirty="0">
              <a:latin typeface="Courier" pitchFamily="2" charset="0"/>
            </a:endParaRPr>
          </a:p>
          <a:p>
            <a:endParaRPr lang="en-GB" sz="1800" dirty="0">
              <a:latin typeface="Courier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42EEE0-B700-6440-99E7-6BA994412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Green</a:t>
            </a:r>
            <a:r>
              <a:rPr lang="en-GB" dirty="0"/>
              <a:t> vs </a:t>
            </a:r>
            <a:r>
              <a:rPr lang="en-GB" dirty="0">
                <a:solidFill>
                  <a:srgbClr val="C00000"/>
                </a:solidFill>
              </a:rPr>
              <a:t>Red</a:t>
            </a:r>
            <a:r>
              <a:rPr lang="en-GB" dirty="0"/>
              <a:t> Libraries?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26FA5A-6ED9-0D48-B0F3-17F315E68181}"/>
              </a:ext>
            </a:extLst>
          </p:cNvPr>
          <p:cNvSpPr/>
          <p:nvPr/>
        </p:nvSpPr>
        <p:spPr>
          <a:xfrm>
            <a:off x="6004014" y="1344706"/>
            <a:ext cx="4763621" cy="941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sz="36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 Library</a:t>
            </a:r>
          </a:p>
        </p:txBody>
      </p:sp>
    </p:spTree>
    <p:extLst>
      <p:ext uri="{BB962C8B-B14F-4D97-AF65-F5344CB8AC3E}">
        <p14:creationId xmlns:p14="http://schemas.microsoft.com/office/powerpoint/2010/main" val="272147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build="p"/>
      <p:bldP spid="2" grpId="0"/>
      <p:bldP spid="24" grpId="0" build="p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420B25A-8AD1-C84D-8B60-2CFD40BAD160}"/>
              </a:ext>
            </a:extLst>
          </p:cNvPr>
          <p:cNvSpPr txBox="1"/>
          <p:nvPr/>
        </p:nvSpPr>
        <p:spPr>
          <a:xfrm>
            <a:off x="1706744" y="1593502"/>
            <a:ext cx="752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3500D3"/>
                </a:solidFill>
                <a:latin typeface="Finlandica" pitchFamily="2" charset="77"/>
              </a:rPr>
              <a:t>IVM File Manager Path                                Description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665A3D-66FC-DC4E-976D-2D8B3A047CF1}"/>
              </a:ext>
            </a:extLst>
          </p:cNvPr>
          <p:cNvGrpSpPr/>
          <p:nvPr/>
        </p:nvGrpSpPr>
        <p:grpSpPr>
          <a:xfrm>
            <a:off x="404812" y="6488636"/>
            <a:ext cx="6349758" cy="307777"/>
            <a:chOff x="404812" y="1223876"/>
            <a:chExt cx="6349758" cy="307777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3394065-038E-CB49-BE50-D679B680D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812" y="1241081"/>
              <a:ext cx="278979" cy="27897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F33549-8676-1442-8412-772D38C42BD4}"/>
                </a:ext>
              </a:extLst>
            </p:cNvPr>
            <p:cNvSpPr txBox="1"/>
            <p:nvPr/>
          </p:nvSpPr>
          <p:spPr>
            <a:xfrm>
              <a:off x="799152" y="1223876"/>
              <a:ext cx="30556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Red = can contain personal data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8DEB975-8CD3-A04D-AA43-0FD17FFEE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21742" y="1234957"/>
              <a:ext cx="278979" cy="27897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D66A782-F819-4E44-9499-2277116DD3A1}"/>
                </a:ext>
              </a:extLst>
            </p:cNvPr>
            <p:cNvSpPr txBox="1"/>
            <p:nvPr/>
          </p:nvSpPr>
          <p:spPr>
            <a:xfrm>
              <a:off x="4316082" y="1223876"/>
              <a:ext cx="24384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b="1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Green = no personal data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CA85A1B-2174-BA45-8066-85C0040EF752}"/>
              </a:ext>
            </a:extLst>
          </p:cNvPr>
          <p:cNvSpPr txBox="1"/>
          <p:nvPr/>
        </p:nvSpPr>
        <p:spPr>
          <a:xfrm>
            <a:off x="7215855" y="6408373"/>
            <a:ext cx="3520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* </a:t>
            </a:r>
            <a:r>
              <a:rPr lang="en-GB" sz="12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No. of sandbox is given to each when access </a:t>
            </a:r>
            <a:br>
              <a:rPr lang="en-GB" sz="12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2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production sandbox is granted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0A933-DCAA-4346-B8CB-8C92BE138B7A}"/>
              </a:ext>
            </a:extLst>
          </p:cNvPr>
          <p:cNvSpPr/>
          <p:nvPr/>
        </p:nvSpPr>
        <p:spPr>
          <a:xfrm>
            <a:off x="5133733" y="2156347"/>
            <a:ext cx="349505" cy="336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A27099A-CCE8-9849-BAA5-879647F81048}"/>
              </a:ext>
            </a:extLst>
          </p:cNvPr>
          <p:cNvSpPr/>
          <p:nvPr/>
        </p:nvSpPr>
        <p:spPr>
          <a:xfrm>
            <a:off x="5133735" y="2812927"/>
            <a:ext cx="349505" cy="3369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77CC974-8F54-2041-A693-5F74A29FA27E}"/>
              </a:ext>
            </a:extLst>
          </p:cNvPr>
          <p:cNvSpPr/>
          <p:nvPr/>
        </p:nvSpPr>
        <p:spPr>
          <a:xfrm>
            <a:off x="5133736" y="3532144"/>
            <a:ext cx="349505" cy="336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365E4FF-E5E9-1445-A0B1-F46345697A9E}"/>
              </a:ext>
            </a:extLst>
          </p:cNvPr>
          <p:cNvSpPr/>
          <p:nvPr/>
        </p:nvSpPr>
        <p:spPr>
          <a:xfrm>
            <a:off x="5133735" y="4242316"/>
            <a:ext cx="349505" cy="3369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6E0D3E4-D6D9-1742-835C-EFC8993148D8}"/>
              </a:ext>
            </a:extLst>
          </p:cNvPr>
          <p:cNvSpPr/>
          <p:nvPr/>
        </p:nvSpPr>
        <p:spPr>
          <a:xfrm>
            <a:off x="5139719" y="4966798"/>
            <a:ext cx="349505" cy="336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0103F1-832F-3744-9B7A-F54E94528120}"/>
              </a:ext>
            </a:extLst>
          </p:cNvPr>
          <p:cNvSpPr txBox="1"/>
          <p:nvPr/>
        </p:nvSpPr>
        <p:spPr>
          <a:xfrm>
            <a:off x="362444" y="2026159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GB" sz="1600" dirty="0" err="1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6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/library-red</a:t>
            </a:r>
            <a:br>
              <a:rPr lang="en-GB" sz="16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600" dirty="0">
                <a:solidFill>
                  <a:srgbClr val="3500D3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N/A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B7725E-66A2-6448-B481-BB3A057F9F49}"/>
              </a:ext>
            </a:extLst>
          </p:cNvPr>
          <p:cNvSpPr txBox="1"/>
          <p:nvPr/>
        </p:nvSpPr>
        <p:spPr>
          <a:xfrm>
            <a:off x="319814" y="2676923"/>
            <a:ext cx="45255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rgbClr val="34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GB" sz="1500" dirty="0" err="1">
                <a:solidFill>
                  <a:srgbClr val="34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500" dirty="0">
                <a:solidFill>
                  <a:srgbClr val="34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/library-green</a:t>
            </a:r>
            <a:br>
              <a:rPr lang="en-GB" sz="1500" dirty="0">
                <a:solidFill>
                  <a:srgbClr val="34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500" dirty="0" err="1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gs</a:t>
            </a:r>
            <a:r>
              <a:rPr lang="en-GB" sz="15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://</a:t>
            </a:r>
            <a:r>
              <a:rPr lang="en-GB" sz="1500" dirty="0" err="1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5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-production-library-green</a:t>
            </a:r>
            <a:r>
              <a:rPr lang="en-GB" sz="15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E443CE-C0F7-1748-A806-FEE06B49A240}"/>
              </a:ext>
            </a:extLst>
          </p:cNvPr>
          <p:cNvSpPr txBox="1"/>
          <p:nvPr/>
        </p:nvSpPr>
        <p:spPr>
          <a:xfrm>
            <a:off x="345026" y="3374946"/>
            <a:ext cx="335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GB" sz="1600" dirty="0" err="1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6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/pipelines</a:t>
            </a:r>
          </a:p>
          <a:p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N/A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9AB007-0184-B44A-B89F-9D69F5B1E4E3}"/>
              </a:ext>
            </a:extLst>
          </p:cNvPr>
          <p:cNvSpPr txBox="1"/>
          <p:nvPr/>
        </p:nvSpPr>
        <p:spPr>
          <a:xfrm>
            <a:off x="314645" y="4059388"/>
            <a:ext cx="330090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5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GB" sz="1500" dirty="0" err="1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5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/green</a:t>
            </a:r>
            <a:br>
              <a:rPr lang="en-GB" sz="15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500" dirty="0" err="1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gs</a:t>
            </a:r>
            <a:r>
              <a:rPr lang="en-GB" sz="15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://</a:t>
            </a:r>
            <a:r>
              <a:rPr lang="en-GB" sz="1500" dirty="0" err="1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fg</a:t>
            </a:r>
            <a:r>
              <a:rPr lang="en-GB" sz="15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-production-sandbox-</a:t>
            </a:r>
          </a:p>
          <a:p>
            <a:r>
              <a:rPr lang="en-GB" sz="15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&lt;No. sandbox&gt;_green/*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EBF2B2-5B8E-DE45-9032-05DBD4BBC428}"/>
              </a:ext>
            </a:extLst>
          </p:cNvPr>
          <p:cNvSpPr txBox="1"/>
          <p:nvPr/>
        </p:nvSpPr>
        <p:spPr>
          <a:xfrm>
            <a:off x="314645" y="4809744"/>
            <a:ext cx="1666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GB" sz="1600" dirty="0" err="1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6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/red</a:t>
            </a:r>
          </a:p>
          <a:p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N/A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10BCB7-5FDE-B142-9325-AA230AE67EE5}"/>
              </a:ext>
            </a:extLst>
          </p:cNvPr>
          <p:cNvCxnSpPr>
            <a:cxnSpLocks/>
          </p:cNvCxnSpPr>
          <p:nvPr/>
        </p:nvCxnSpPr>
        <p:spPr>
          <a:xfrm>
            <a:off x="314645" y="1962834"/>
            <a:ext cx="10575458" cy="0"/>
          </a:xfrm>
          <a:prstGeom prst="line">
            <a:avLst/>
          </a:prstGeom>
          <a:ln w="19050">
            <a:solidFill>
              <a:srgbClr val="350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652DA14-5703-E245-B0D8-F42B66C34955}"/>
              </a:ext>
            </a:extLst>
          </p:cNvPr>
          <p:cNvCxnSpPr>
            <a:cxnSpLocks/>
          </p:cNvCxnSpPr>
          <p:nvPr/>
        </p:nvCxnSpPr>
        <p:spPr>
          <a:xfrm>
            <a:off x="314645" y="2652517"/>
            <a:ext cx="10575458" cy="953"/>
          </a:xfrm>
          <a:prstGeom prst="line">
            <a:avLst/>
          </a:prstGeom>
          <a:ln w="12700">
            <a:solidFill>
              <a:srgbClr val="3500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0F5E8A1-775C-BA4A-ABFB-B493683405B9}"/>
              </a:ext>
            </a:extLst>
          </p:cNvPr>
          <p:cNvCxnSpPr>
            <a:cxnSpLocks/>
          </p:cNvCxnSpPr>
          <p:nvPr/>
        </p:nvCxnSpPr>
        <p:spPr>
          <a:xfrm flipV="1">
            <a:off x="314645" y="3346903"/>
            <a:ext cx="10575458" cy="1246"/>
          </a:xfrm>
          <a:prstGeom prst="line">
            <a:avLst/>
          </a:prstGeom>
          <a:ln w="12700">
            <a:solidFill>
              <a:srgbClr val="3500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2ED2C9C-0ACB-5149-96D8-D25A1250EFE4}"/>
              </a:ext>
            </a:extLst>
          </p:cNvPr>
          <p:cNvCxnSpPr>
            <a:cxnSpLocks/>
          </p:cNvCxnSpPr>
          <p:nvPr/>
        </p:nvCxnSpPr>
        <p:spPr>
          <a:xfrm>
            <a:off x="314645" y="4038674"/>
            <a:ext cx="10585132" cy="10807"/>
          </a:xfrm>
          <a:prstGeom prst="line">
            <a:avLst/>
          </a:prstGeom>
          <a:ln w="12700">
            <a:solidFill>
              <a:srgbClr val="3500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9FB0B7-2A66-F743-8F63-9C31E639ADDA}"/>
              </a:ext>
            </a:extLst>
          </p:cNvPr>
          <p:cNvCxnSpPr>
            <a:cxnSpLocks/>
          </p:cNvCxnSpPr>
          <p:nvPr/>
        </p:nvCxnSpPr>
        <p:spPr>
          <a:xfrm flipV="1">
            <a:off x="314645" y="4783815"/>
            <a:ext cx="10575458" cy="20166"/>
          </a:xfrm>
          <a:prstGeom prst="line">
            <a:avLst/>
          </a:prstGeom>
          <a:ln w="12700">
            <a:solidFill>
              <a:srgbClr val="3500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D0537C8-E028-9646-8E3D-EB5123268CCB}"/>
              </a:ext>
            </a:extLst>
          </p:cNvPr>
          <p:cNvCxnSpPr>
            <a:cxnSpLocks/>
          </p:cNvCxnSpPr>
          <p:nvPr/>
        </p:nvCxnSpPr>
        <p:spPr>
          <a:xfrm>
            <a:off x="314645" y="6212439"/>
            <a:ext cx="10724251" cy="0"/>
          </a:xfrm>
          <a:prstGeom prst="line">
            <a:avLst/>
          </a:prstGeom>
          <a:ln w="19050">
            <a:solidFill>
              <a:srgbClr val="350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20405EC-34DC-E840-AA88-25EBDBF3440D}"/>
              </a:ext>
            </a:extLst>
          </p:cNvPr>
          <p:cNvCxnSpPr>
            <a:cxnSpLocks/>
          </p:cNvCxnSpPr>
          <p:nvPr/>
        </p:nvCxnSpPr>
        <p:spPr>
          <a:xfrm>
            <a:off x="5887388" y="1962834"/>
            <a:ext cx="32040" cy="4249605"/>
          </a:xfrm>
          <a:prstGeom prst="line">
            <a:avLst/>
          </a:prstGeom>
          <a:ln w="19050">
            <a:solidFill>
              <a:srgbClr val="350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2A40AA2-BBED-A342-BFFF-BC15C6E42158}"/>
              </a:ext>
            </a:extLst>
          </p:cNvPr>
          <p:cNvSpPr/>
          <p:nvPr/>
        </p:nvSpPr>
        <p:spPr>
          <a:xfrm>
            <a:off x="6073636" y="2668721"/>
            <a:ext cx="49652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 results, </a:t>
            </a:r>
            <a:b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summary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F45E9C-F94D-6B4B-8BF5-4ED71BAAC1F7}"/>
              </a:ext>
            </a:extLst>
          </p:cNvPr>
          <p:cNvSpPr/>
          <p:nvPr/>
        </p:nvSpPr>
        <p:spPr>
          <a:xfrm>
            <a:off x="6135464" y="1983745"/>
            <a:ext cx="47643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Individual personal </a:t>
            </a:r>
            <a:b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600" dirty="0" err="1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data: Phenotype, Genotype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BD6A2-6750-1441-9C91-7988B6CA2645}"/>
              </a:ext>
            </a:extLst>
          </p:cNvPr>
          <p:cNvSpPr/>
          <p:nvPr/>
        </p:nvSpPr>
        <p:spPr>
          <a:xfrm>
            <a:off x="6135465" y="4088172"/>
            <a:ext cx="4764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Accepted download results, </a:t>
            </a:r>
          </a:p>
          <a:p>
            <a:pPr fontAlgn="b"/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Researcher’s own data.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05E68-9BBF-DB49-86D8-9AF5FB78F985}"/>
              </a:ext>
            </a:extLst>
          </p:cNvPr>
          <p:cNvSpPr/>
          <p:nvPr/>
        </p:nvSpPr>
        <p:spPr>
          <a:xfrm>
            <a:off x="6096000" y="4871782"/>
            <a:ext cx="6416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Researcher’s analysis  results from IVM, shared with own organisation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CE83F36-19BF-0249-9FD1-EEE5D457D2B3}"/>
              </a:ext>
            </a:extLst>
          </p:cNvPr>
          <p:cNvSpPr txBox="1"/>
          <p:nvPr/>
        </p:nvSpPr>
        <p:spPr>
          <a:xfrm>
            <a:off x="6073636" y="3363745"/>
            <a:ext cx="371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 output from the pipeline. Can contain personal data</a:t>
            </a: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0405EC-34DC-E840-AA88-25EBDBF3440D}"/>
              </a:ext>
            </a:extLst>
          </p:cNvPr>
          <p:cNvCxnSpPr>
            <a:cxnSpLocks/>
          </p:cNvCxnSpPr>
          <p:nvPr/>
        </p:nvCxnSpPr>
        <p:spPr>
          <a:xfrm>
            <a:off x="4709400" y="1962834"/>
            <a:ext cx="21433" cy="4249605"/>
          </a:xfrm>
          <a:prstGeom prst="line">
            <a:avLst/>
          </a:prstGeom>
          <a:ln w="19050">
            <a:solidFill>
              <a:srgbClr val="350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89FB0B7-2A66-F743-8F63-9C31E639ADDA}"/>
              </a:ext>
            </a:extLst>
          </p:cNvPr>
          <p:cNvCxnSpPr>
            <a:cxnSpLocks/>
          </p:cNvCxnSpPr>
          <p:nvPr/>
        </p:nvCxnSpPr>
        <p:spPr>
          <a:xfrm flipV="1">
            <a:off x="404812" y="5483343"/>
            <a:ext cx="10575458" cy="20166"/>
          </a:xfrm>
          <a:prstGeom prst="line">
            <a:avLst/>
          </a:prstGeom>
          <a:ln w="12700">
            <a:solidFill>
              <a:srgbClr val="3500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DEBF2B2-5B8E-DE45-9032-05DBD4BBC428}"/>
              </a:ext>
            </a:extLst>
          </p:cNvPr>
          <p:cNvSpPr txBox="1"/>
          <p:nvPr/>
        </p:nvSpPr>
        <p:spPr>
          <a:xfrm>
            <a:off x="314645" y="5485233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GB" sz="1600" dirty="0" err="1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600" dirty="0">
                <a:solidFill>
                  <a:srgbClr val="3500D3"/>
                </a:solidFill>
                <a:latin typeface="Courier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/shared</a:t>
            </a:r>
          </a:p>
          <a:p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N/A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6E0D3E4-D6D9-1742-835C-EFC8993148D8}"/>
              </a:ext>
            </a:extLst>
          </p:cNvPr>
          <p:cNvSpPr/>
          <p:nvPr/>
        </p:nvSpPr>
        <p:spPr>
          <a:xfrm>
            <a:off x="5133733" y="5640059"/>
            <a:ext cx="349505" cy="33696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B605E68-9BBF-DB49-86D8-9AF5FB78F985}"/>
              </a:ext>
            </a:extLst>
          </p:cNvPr>
          <p:cNvSpPr/>
          <p:nvPr/>
        </p:nvSpPr>
        <p:spPr>
          <a:xfrm>
            <a:off x="6073636" y="5565586"/>
            <a:ext cx="64167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"/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that SB-user has  shared  with all sandboxes</a:t>
            </a:r>
            <a:b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Shared with all </a:t>
            </a:r>
            <a:r>
              <a:rPr lang="en-GB" sz="1600" dirty="0" err="1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partner organizations with  SB-access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4645" y="6193123"/>
            <a:ext cx="5976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FF0000"/>
                </a:solidFill>
              </a:rPr>
              <a:t>Tip: See  IVM desktop file “</a:t>
            </a:r>
            <a:r>
              <a:rPr lang="en-GB" sz="1400" b="1" dirty="0" err="1">
                <a:solidFill>
                  <a:srgbClr val="FF0000"/>
                </a:solidFill>
              </a:rPr>
              <a:t>buckets.txt</a:t>
            </a:r>
            <a:r>
              <a:rPr lang="en-GB" sz="1400" b="1" dirty="0">
                <a:solidFill>
                  <a:srgbClr val="FF0000"/>
                </a:solidFill>
              </a:rPr>
              <a:t>” for specific addresses to your Sandbox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E2674-035B-AF42-9025-204FAF05D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31" y="501597"/>
            <a:ext cx="10331686" cy="765175"/>
          </a:xfrm>
        </p:spPr>
        <p:txBody>
          <a:bodyPr/>
          <a:lstStyle/>
          <a:p>
            <a:r>
              <a:rPr lang="en-GB" dirty="0" err="1"/>
              <a:t>FinnGen</a:t>
            </a:r>
            <a:r>
              <a:rPr lang="en-GB" dirty="0"/>
              <a:t> data access levels and account types</a:t>
            </a:r>
          </a:p>
        </p:txBody>
      </p:sp>
    </p:spTree>
    <p:extLst>
      <p:ext uri="{BB962C8B-B14F-4D97-AF65-F5344CB8AC3E}">
        <p14:creationId xmlns:p14="http://schemas.microsoft.com/office/powerpoint/2010/main" val="1914568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A78C551-CDC7-214B-AE84-36D81B73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065" y="1178243"/>
            <a:ext cx="9689869" cy="559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708476-E5DB-DD43-AD9C-C258D87AE108}"/>
              </a:ext>
            </a:extLst>
          </p:cNvPr>
          <p:cNvSpPr txBox="1">
            <a:spLocks/>
          </p:cNvSpPr>
          <p:nvPr/>
        </p:nvSpPr>
        <p:spPr bwMode="auto">
          <a:xfrm>
            <a:off x="791957" y="413267"/>
            <a:ext cx="9584416" cy="7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14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86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58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0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2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4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46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4000" b="1" dirty="0" err="1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Questions</a:t>
            </a:r>
            <a:r>
              <a:rPr lang="fi-FI" altLang="fi-FI" sz="4000" b="1" dirty="0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fi-FI" altLang="fi-FI" sz="4000" b="1" dirty="0" err="1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you</a:t>
            </a:r>
            <a:r>
              <a:rPr lang="fi-FI" altLang="fi-FI" sz="4000" b="1" dirty="0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fi-FI" altLang="fi-FI" sz="4000" b="1" dirty="0" err="1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can</a:t>
            </a:r>
            <a:r>
              <a:rPr lang="fi-FI" altLang="fi-FI" sz="4000" b="1" dirty="0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fi-FI" altLang="fi-FI" sz="4000" b="1" dirty="0" err="1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ask</a:t>
            </a:r>
            <a:r>
              <a:rPr lang="fi-FI" altLang="fi-FI" sz="4000" b="1" dirty="0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49151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09DEA27C-8EA8-884A-9D5E-546FCC6C33D7}"/>
              </a:ext>
            </a:extLst>
          </p:cNvPr>
          <p:cNvSpPr txBox="1">
            <a:spLocks/>
          </p:cNvSpPr>
          <p:nvPr/>
        </p:nvSpPr>
        <p:spPr bwMode="auto">
          <a:xfrm>
            <a:off x="404815" y="546788"/>
            <a:ext cx="1138713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Finlandica" pitchFamily="2" charset="77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en-GB" dirty="0"/>
              <a:t>Logging in</a:t>
            </a:r>
            <a:endParaRPr lang="en-GB" b="0" dirty="0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2459A204-A98E-334D-9A2A-9213338C9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493" y="1046665"/>
            <a:ext cx="2347346" cy="1787762"/>
          </a:xfrm>
          <a:prstGeom prst="rect">
            <a:avLst/>
          </a:prstGeom>
        </p:spPr>
      </p:pic>
      <p:sp>
        <p:nvSpPr>
          <p:cNvPr id="29" name="Title 4">
            <a:hlinkClick r:id="rId3"/>
            <a:extLst>
              <a:ext uri="{FF2B5EF4-FFF2-40B4-BE49-F238E27FC236}">
                <a16:creationId xmlns:a16="http://schemas.microsoft.com/office/drawing/2014/main" id="{4E778115-0DBE-E443-B812-4F342D96920E}"/>
              </a:ext>
            </a:extLst>
          </p:cNvPr>
          <p:cNvSpPr txBox="1">
            <a:spLocks/>
          </p:cNvSpPr>
          <p:nvPr/>
        </p:nvSpPr>
        <p:spPr bwMode="auto">
          <a:xfrm>
            <a:off x="7666494" y="421113"/>
            <a:ext cx="2347346" cy="4320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i-FI" sz="2400" u="sng" dirty="0">
                <a:solidFill>
                  <a:srgbClr val="3500D3"/>
                </a:solidFill>
                <a:latin typeface="Finlandica" pitchFamily="2" charset="77"/>
                <a:cs typeface="Futura Medium" panose="020B0602020204020303" pitchFamily="34" charset="-79"/>
                <a:hlinkClick r:id="rId3"/>
              </a:rPr>
              <a:t>Watch tutorial</a:t>
            </a:r>
            <a:r>
              <a:rPr lang="fi-FI" sz="2400" u="sng" dirty="0">
                <a:solidFill>
                  <a:srgbClr val="3500D3"/>
                </a:solidFill>
                <a:latin typeface="Finlandica" pitchFamily="2" charset="77"/>
                <a:cs typeface="Futura Medium" panose="020B0602020204020303" pitchFamily="34" charset="-79"/>
              </a:rPr>
              <a:t> on 2FA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56812C5-431E-124F-9209-CDCFFBBE53DD}"/>
              </a:ext>
            </a:extLst>
          </p:cNvPr>
          <p:cNvSpPr txBox="1">
            <a:spLocks/>
          </p:cNvSpPr>
          <p:nvPr/>
        </p:nvSpPr>
        <p:spPr bwMode="auto">
          <a:xfrm>
            <a:off x="404815" y="1611072"/>
            <a:ext cx="6527207" cy="410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defTabSz="9128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42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14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986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58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rgbClr val="3500D3"/>
                </a:solidFill>
              </a:rPr>
              <a:t>Log in to sandbox: </a:t>
            </a:r>
            <a:r>
              <a:rPr lang="en-GB" sz="2400" b="1" dirty="0">
                <a:solidFill>
                  <a:srgbClr val="3500D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https://sandbox.finngen.fi</a:t>
            </a:r>
            <a:br>
              <a:rPr lang="en-GB" sz="2400" b="1" dirty="0">
                <a:solidFill>
                  <a:srgbClr val="3500D3"/>
                </a:solidFill>
              </a:rPr>
            </a:br>
            <a:endParaRPr lang="en-GB" sz="2400" b="1" dirty="0">
              <a:solidFill>
                <a:srgbClr val="3500D3"/>
              </a:solidFill>
            </a:endParaRPr>
          </a:p>
          <a:p>
            <a:pPr marL="226695" indent="-226695"/>
            <a:endParaRPr lang="en-GB" sz="2400" b="1" dirty="0">
              <a:solidFill>
                <a:srgbClr val="3500D3"/>
              </a:solidFill>
            </a:endParaRPr>
          </a:p>
          <a:p>
            <a:pPr marL="226695" indent="-226695"/>
            <a:r>
              <a:rPr lang="en-GB" sz="2400" b="1" dirty="0">
                <a:solidFill>
                  <a:srgbClr val="3500D3"/>
                </a:solidFill>
              </a:rPr>
              <a:t>Important: </a:t>
            </a:r>
            <a:r>
              <a:rPr lang="en-GB" sz="2400" dirty="0">
                <a:solidFill>
                  <a:srgbClr val="3500D3"/>
                </a:solidFill>
              </a:rPr>
              <a:t>You may only access Sandbox with a secure computer. </a:t>
            </a:r>
          </a:p>
          <a:p>
            <a:pPr marL="226695" indent="-226695"/>
            <a:endParaRPr lang="en-GB" sz="2400" dirty="0">
              <a:solidFill>
                <a:srgbClr val="3500D3"/>
              </a:solidFill>
            </a:endParaRPr>
          </a:p>
          <a:p>
            <a:pPr marL="226695" indent="-226695"/>
            <a:r>
              <a:rPr lang="en-GB" sz="2400" dirty="0">
                <a:solidFill>
                  <a:srgbClr val="3500D3"/>
                </a:solidFill>
              </a:rPr>
              <a:t>The </a:t>
            </a:r>
            <a:r>
              <a:rPr lang="en-GB" sz="2400" dirty="0" err="1">
                <a:solidFill>
                  <a:srgbClr val="3500D3"/>
                </a:solidFill>
              </a:rPr>
              <a:t>FinnGen</a:t>
            </a:r>
            <a:r>
              <a:rPr lang="en-GB" sz="2400" dirty="0">
                <a:solidFill>
                  <a:srgbClr val="3500D3"/>
                </a:solidFill>
              </a:rPr>
              <a:t> account must be configured for two factor authentication (2FA) for login.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026E59-F2AE-E644-A14C-098D203726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6" t="22537" r="22478" b="9141"/>
          <a:stretch/>
        </p:blipFill>
        <p:spPr>
          <a:xfrm>
            <a:off x="6932022" y="3152651"/>
            <a:ext cx="4389120" cy="3325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107250-E5DC-EB46-903F-5254E69FBD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840" y="3334304"/>
            <a:ext cx="5481160" cy="27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3A6543-9B88-B646-8855-92CFACF79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13" y="1496253"/>
            <a:ext cx="10867245" cy="1125747"/>
          </a:xfrm>
        </p:spPr>
        <p:txBody>
          <a:bodyPr/>
          <a:lstStyle/>
          <a:p>
            <a:r>
              <a:rPr lang="en-GB" sz="1800" dirty="0"/>
              <a:t>~ 240 €/month/sandbox: mainly, Cloud </a:t>
            </a:r>
            <a:r>
              <a:rPr lang="en-GB" sz="1800" dirty="0" err="1"/>
              <a:t>FileStore</a:t>
            </a:r>
            <a:endParaRPr lang="en-GB" sz="1800" dirty="0"/>
          </a:p>
          <a:p>
            <a:endParaRPr lang="en-GB" sz="1800" dirty="0"/>
          </a:p>
          <a:p>
            <a:r>
              <a:rPr lang="en-GB" sz="1800" dirty="0"/>
              <a:t>If your organization has not arranged for separate billing, your choice of IVM configurations will be limited to the “</a:t>
            </a:r>
            <a:r>
              <a:rPr lang="en-GB" sz="1800" b="1" dirty="0"/>
              <a:t>Basic machine</a:t>
            </a:r>
            <a:r>
              <a:rPr lang="en-GB" sz="1800" dirty="0"/>
              <a:t>”. 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1E95D5E-AE88-044D-96D4-BC9827A45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13" y="2363782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fi-FI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fi-FI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1D7FA86-5F64-6940-9A07-F975A1D111FC}"/>
              </a:ext>
            </a:extLst>
          </p:cNvPr>
          <p:cNvSpPr txBox="1">
            <a:spLocks/>
          </p:cNvSpPr>
          <p:nvPr/>
        </p:nvSpPr>
        <p:spPr bwMode="auto">
          <a:xfrm>
            <a:off x="404813" y="4732668"/>
            <a:ext cx="10707188" cy="147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7013" indent="-227013" algn="l" defTabSz="9128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42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14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986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58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34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Persistent disk storage (home folder) cost: 0.03 EUR/GB/month</a:t>
            </a:r>
          </a:p>
          <a:p>
            <a:endParaRPr lang="en-GB" sz="1800" dirty="0"/>
          </a:p>
          <a:p>
            <a:r>
              <a:rPr lang="en-GB" sz="1800" dirty="0"/>
              <a:t>Shutting down IVM, will reduce costs: unused IVMs shut down after two days. </a:t>
            </a:r>
          </a:p>
          <a:p>
            <a:endParaRPr lang="en-GB" sz="1800" dirty="0"/>
          </a:p>
          <a:p>
            <a:r>
              <a:rPr lang="en-GB" sz="1800" dirty="0"/>
              <a:t>Currently,  </a:t>
            </a:r>
            <a:r>
              <a:rPr lang="en-GB" sz="1800" dirty="0" err="1"/>
              <a:t>FinnGen</a:t>
            </a:r>
            <a:r>
              <a:rPr lang="en-GB" sz="1800" dirty="0"/>
              <a:t> project will cover moderate analysis processing costs</a:t>
            </a:r>
          </a:p>
          <a:p>
            <a:endParaRPr lang="en-GB" sz="1800" dirty="0"/>
          </a:p>
          <a:p>
            <a:endParaRPr lang="en-GB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81E280-8B57-274A-BEF1-7B4D6490F858}"/>
              </a:ext>
            </a:extLst>
          </p:cNvPr>
          <p:cNvGrpSpPr/>
          <p:nvPr/>
        </p:nvGrpSpPr>
        <p:grpSpPr>
          <a:xfrm>
            <a:off x="749936" y="2926463"/>
            <a:ext cx="10149841" cy="1581756"/>
            <a:chOff x="-1580989" y="3031420"/>
            <a:chExt cx="10149841" cy="158175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650054-6B9F-1448-8C99-0C70A3626777}"/>
                </a:ext>
              </a:extLst>
            </p:cNvPr>
            <p:cNvSpPr txBox="1"/>
            <p:nvPr/>
          </p:nvSpPr>
          <p:spPr>
            <a:xfrm>
              <a:off x="808946" y="3311721"/>
              <a:ext cx="3475510" cy="1228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 processor, 3.75 GB memory</a:t>
              </a:r>
            </a:p>
            <a:p>
              <a:pPr>
                <a:lnSpc>
                  <a:spcPct val="160000"/>
                </a:lnSpc>
              </a:pPr>
              <a:r>
                <a:rPr lang="en-GB" sz="1600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4 processors, 15 GB memory</a:t>
              </a:r>
            </a:p>
            <a:p>
              <a:pPr>
                <a:lnSpc>
                  <a:spcPct val="160000"/>
                </a:lnSpc>
              </a:pPr>
              <a:r>
                <a:rPr lang="en-GB" sz="1600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16 processors, 104 GB memory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2ABBC0-EE3B-AF41-B4A5-D0D510B4E075}"/>
                </a:ext>
              </a:extLst>
            </p:cNvPr>
            <p:cNvGrpSpPr/>
            <p:nvPr/>
          </p:nvGrpSpPr>
          <p:grpSpPr>
            <a:xfrm>
              <a:off x="-1580989" y="3031420"/>
              <a:ext cx="10149841" cy="1581756"/>
              <a:chOff x="-1580989" y="3031420"/>
              <a:chExt cx="10149841" cy="1581756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015F72-E3BD-574D-A31D-386E6AFF0B57}"/>
                  </a:ext>
                </a:extLst>
              </p:cNvPr>
              <p:cNvSpPr txBox="1"/>
              <p:nvPr/>
            </p:nvSpPr>
            <p:spPr>
              <a:xfrm>
                <a:off x="-1512235" y="3311721"/>
                <a:ext cx="2604246" cy="1228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en-GB" sz="1600" dirty="0">
                    <a:solidFill>
                      <a:srgbClr val="3500D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Basic machine</a:t>
                </a:r>
              </a:p>
              <a:p>
                <a:pPr>
                  <a:lnSpc>
                    <a:spcPct val="160000"/>
                  </a:lnSpc>
                </a:pPr>
                <a:r>
                  <a:rPr lang="en-GB" sz="1600" dirty="0">
                    <a:solidFill>
                      <a:srgbClr val="3500D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Advanced machine</a:t>
                </a:r>
              </a:p>
              <a:p>
                <a:pPr>
                  <a:lnSpc>
                    <a:spcPct val="160000"/>
                  </a:lnSpc>
                </a:pPr>
                <a:r>
                  <a:rPr lang="en-GB" sz="1600" dirty="0">
                    <a:solidFill>
                      <a:srgbClr val="3500D3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Rather big machine</a:t>
                </a: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B4DBAA4-A609-2E41-834D-A6237273E7B7}"/>
                  </a:ext>
                </a:extLst>
              </p:cNvPr>
              <p:cNvCxnSpPr/>
              <p:nvPr/>
            </p:nvCxnSpPr>
            <p:spPr>
              <a:xfrm>
                <a:off x="-1576339" y="3352178"/>
                <a:ext cx="4895231" cy="0"/>
              </a:xfrm>
              <a:prstGeom prst="line">
                <a:avLst/>
              </a:prstGeom>
              <a:ln w="28575">
                <a:solidFill>
                  <a:srgbClr val="3500D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2C9B91FF-47FE-EF43-82B3-4AFAF4D09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193" y="3337515"/>
                <a:ext cx="0" cy="1275660"/>
              </a:xfrm>
              <a:prstGeom prst="line">
                <a:avLst/>
              </a:prstGeom>
              <a:ln w="28575" cap="rnd">
                <a:solidFill>
                  <a:srgbClr val="3500D3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CCE6622-A98D-DB46-A6E2-115A7FCCB12D}"/>
                  </a:ext>
                </a:extLst>
              </p:cNvPr>
              <p:cNvSpPr txBox="1"/>
              <p:nvPr/>
            </p:nvSpPr>
            <p:spPr>
              <a:xfrm>
                <a:off x="-1576340" y="3031420"/>
                <a:ext cx="3330563" cy="338554"/>
              </a:xfrm>
              <a:prstGeom prst="rect">
                <a:avLst/>
              </a:prstGeom>
              <a:solidFill>
                <a:srgbClr val="3500D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Finlandica" pitchFamily="2" charset="77"/>
                    <a:ea typeface="Open Sans" panose="020B0606030504020204" pitchFamily="34" charset="0"/>
                    <a:cs typeface="Open Sans" panose="020B0606030504020204" pitchFamily="34" charset="0"/>
                  </a:rPr>
                  <a:t>Name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DE48C8D-CB5D-3A47-BA64-19CF5E25A27B}"/>
                  </a:ext>
                </a:extLst>
              </p:cNvPr>
              <p:cNvSpPr txBox="1"/>
              <p:nvPr/>
            </p:nvSpPr>
            <p:spPr>
              <a:xfrm>
                <a:off x="839289" y="3031420"/>
                <a:ext cx="4101099" cy="338554"/>
              </a:xfrm>
              <a:prstGeom prst="rect">
                <a:avLst/>
              </a:prstGeom>
              <a:solidFill>
                <a:srgbClr val="3500D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solidFill>
                      <a:schemeClr val="bg1"/>
                    </a:solidFill>
                    <a:latin typeface="Finlandica" pitchFamily="2" charset="77"/>
                    <a:ea typeface="Open Sans" panose="020B0606030504020204" pitchFamily="34" charset="0"/>
                    <a:cs typeface="Open Sans" panose="020B0606030504020204" pitchFamily="34" charset="0"/>
                  </a:rPr>
                  <a:t>Description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0410A14A-4664-F645-9CEA-E5B6CB3425FE}"/>
                  </a:ext>
                </a:extLst>
              </p:cNvPr>
              <p:cNvSpPr/>
              <p:nvPr/>
            </p:nvSpPr>
            <p:spPr>
              <a:xfrm>
                <a:off x="-1580989" y="3031420"/>
                <a:ext cx="10149841" cy="1581756"/>
              </a:xfrm>
              <a:prstGeom prst="rect">
                <a:avLst/>
              </a:prstGeom>
              <a:noFill/>
              <a:ln w="28575">
                <a:solidFill>
                  <a:srgbClr val="3500D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A5461A-AFD8-CA41-92D4-07EA6759B88B}"/>
              </a:ext>
            </a:extLst>
          </p:cNvPr>
          <p:cNvCxnSpPr>
            <a:cxnSpLocks/>
            <a:endCxn id="44" idx="3"/>
          </p:cNvCxnSpPr>
          <p:nvPr/>
        </p:nvCxnSpPr>
        <p:spPr>
          <a:xfrm>
            <a:off x="749944" y="3700407"/>
            <a:ext cx="10149833" cy="16934"/>
          </a:xfrm>
          <a:prstGeom prst="line">
            <a:avLst/>
          </a:prstGeom>
          <a:ln w="19050" cap="rnd">
            <a:solidFill>
              <a:srgbClr val="3500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A78ED35-5855-4A42-8B18-9AA3DB24087F}"/>
              </a:ext>
            </a:extLst>
          </p:cNvPr>
          <p:cNvCxnSpPr>
            <a:cxnSpLocks/>
          </p:cNvCxnSpPr>
          <p:nvPr/>
        </p:nvCxnSpPr>
        <p:spPr>
          <a:xfrm>
            <a:off x="749944" y="4089374"/>
            <a:ext cx="10149833" cy="0"/>
          </a:xfrm>
          <a:prstGeom prst="line">
            <a:avLst/>
          </a:prstGeom>
          <a:ln w="19050" cap="rnd">
            <a:solidFill>
              <a:srgbClr val="3500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652130-DE27-ED4F-BDCF-10845213C32A}"/>
              </a:ext>
            </a:extLst>
          </p:cNvPr>
          <p:cNvCxnSpPr>
            <a:cxnSpLocks/>
          </p:cNvCxnSpPr>
          <p:nvPr/>
        </p:nvCxnSpPr>
        <p:spPr>
          <a:xfrm>
            <a:off x="7070112" y="3206764"/>
            <a:ext cx="0" cy="1275660"/>
          </a:xfrm>
          <a:prstGeom prst="line">
            <a:avLst/>
          </a:prstGeom>
          <a:ln w="28575" cap="rnd">
            <a:solidFill>
              <a:srgbClr val="3500D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1CC8FEF-AAC2-734A-8ECE-63DBDCC0915E}"/>
              </a:ext>
            </a:extLst>
          </p:cNvPr>
          <p:cNvSpPr txBox="1"/>
          <p:nvPr/>
        </p:nvSpPr>
        <p:spPr>
          <a:xfrm>
            <a:off x="7164891" y="2926463"/>
            <a:ext cx="3765230" cy="338554"/>
          </a:xfrm>
          <a:prstGeom prst="rect">
            <a:avLst/>
          </a:prstGeom>
          <a:solidFill>
            <a:srgbClr val="3500D3"/>
          </a:solidFill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Average cost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D425494-2FDF-444F-B58D-86D0D7819D5B}"/>
              </a:ext>
            </a:extLst>
          </p:cNvPr>
          <p:cNvSpPr txBox="1"/>
          <p:nvPr/>
        </p:nvSpPr>
        <p:spPr>
          <a:xfrm>
            <a:off x="7301656" y="3225319"/>
            <a:ext cx="3475511" cy="1228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0000"/>
              </a:lnSpc>
            </a:pPr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0,04 €/h</a:t>
            </a:r>
          </a:p>
          <a:p>
            <a:pPr>
              <a:lnSpc>
                <a:spcPct val="160000"/>
              </a:lnSpc>
            </a:pPr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0,20 €/h</a:t>
            </a:r>
          </a:p>
          <a:p>
            <a:pPr>
              <a:lnSpc>
                <a:spcPct val="160000"/>
              </a:lnSpc>
            </a:pPr>
            <a:r>
              <a:rPr lang="en-GB" sz="16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1,10 €/h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A203A-F355-BB44-B1A4-035743F7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00D3"/>
                </a:solidFill>
              </a:rPr>
              <a:t>Costs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3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3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81E95D5E-AE88-044D-96D4-BC9827A45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5113" y="33353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i-FI" altLang="fi-FI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i-FI" altLang="fi-FI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34">
            <a:hlinkClick r:id="" action="ppaction://noaction"/>
            <a:extLst>
              <a:ext uri="{FF2B5EF4-FFF2-40B4-BE49-F238E27FC236}">
                <a16:creationId xmlns:a16="http://schemas.microsoft.com/office/drawing/2014/main" id="{96D28C0C-0330-624C-9B4D-70056CC3766D}"/>
              </a:ext>
            </a:extLst>
          </p:cNvPr>
          <p:cNvSpPr/>
          <p:nvPr/>
        </p:nvSpPr>
        <p:spPr>
          <a:xfrm>
            <a:off x="8672432" y="336552"/>
            <a:ext cx="2227345" cy="734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5B0C729-0991-A745-B2B1-20227E1A68FD}"/>
              </a:ext>
            </a:extLst>
          </p:cNvPr>
          <p:cNvGrpSpPr/>
          <p:nvPr/>
        </p:nvGrpSpPr>
        <p:grpSpPr>
          <a:xfrm>
            <a:off x="749936" y="3274708"/>
            <a:ext cx="10295931" cy="2568644"/>
            <a:chOff x="749936" y="3574854"/>
            <a:chExt cx="10295931" cy="25686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B3A6DC3-7E03-3B44-A03B-38207AD6270C}"/>
                </a:ext>
              </a:extLst>
            </p:cNvPr>
            <p:cNvSpPr/>
            <p:nvPr/>
          </p:nvSpPr>
          <p:spPr>
            <a:xfrm>
              <a:off x="749936" y="3574854"/>
              <a:ext cx="10149833" cy="584775"/>
            </a:xfrm>
            <a:prstGeom prst="rect">
              <a:avLst/>
            </a:prstGeom>
            <a:solidFill>
              <a:srgbClr val="3500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015F72-E3BD-574D-A31D-386E6AFF0B57}"/>
                </a:ext>
              </a:extLst>
            </p:cNvPr>
            <p:cNvSpPr txBox="1"/>
            <p:nvPr/>
          </p:nvSpPr>
          <p:spPr>
            <a:xfrm>
              <a:off x="818689" y="4093188"/>
              <a:ext cx="4772271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IVM: Basic machine (1 CPU)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410A14A-4664-F645-9CEA-E5B6CB3425FE}"/>
                </a:ext>
              </a:extLst>
            </p:cNvPr>
            <p:cNvSpPr/>
            <p:nvPr/>
          </p:nvSpPr>
          <p:spPr>
            <a:xfrm>
              <a:off x="749936" y="3574854"/>
              <a:ext cx="10288604" cy="2568644"/>
            </a:xfrm>
            <a:prstGeom prst="rect">
              <a:avLst/>
            </a:prstGeom>
            <a:noFill/>
            <a:ln w="28575">
              <a:solidFill>
                <a:srgbClr val="3500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0A5461A-AFD8-CA41-92D4-07EA6759B88B}"/>
                </a:ext>
              </a:extLst>
            </p:cNvPr>
            <p:cNvCxnSpPr>
              <a:cxnSpLocks/>
            </p:cNvCxnSpPr>
            <p:nvPr/>
          </p:nvCxnSpPr>
          <p:spPr>
            <a:xfrm>
              <a:off x="749944" y="4583879"/>
              <a:ext cx="10288596" cy="17165"/>
            </a:xfrm>
            <a:prstGeom prst="line">
              <a:avLst/>
            </a:prstGeom>
            <a:ln w="19050" cap="rnd">
              <a:solidFill>
                <a:srgbClr val="3500D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A78ED35-5855-4A42-8B18-9AA3DB24087F}"/>
                </a:ext>
              </a:extLst>
            </p:cNvPr>
            <p:cNvCxnSpPr>
              <a:cxnSpLocks/>
            </p:cNvCxnSpPr>
            <p:nvPr/>
          </p:nvCxnSpPr>
          <p:spPr>
            <a:xfrm>
              <a:off x="749944" y="5134809"/>
              <a:ext cx="10288596" cy="0"/>
            </a:xfrm>
            <a:prstGeom prst="line">
              <a:avLst/>
            </a:prstGeom>
            <a:ln w="19050" cap="rnd">
              <a:solidFill>
                <a:srgbClr val="3500D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CC8FEF-AAC2-734A-8ECE-63DBDCC0915E}"/>
                </a:ext>
              </a:extLst>
            </p:cNvPr>
            <p:cNvSpPr txBox="1"/>
            <p:nvPr/>
          </p:nvSpPr>
          <p:spPr>
            <a:xfrm>
              <a:off x="5835053" y="3690725"/>
              <a:ext cx="1130530" cy="338554"/>
            </a:xfrm>
            <a:prstGeom prst="rect">
              <a:avLst/>
            </a:prstGeom>
            <a:solidFill>
              <a:srgbClr val="3500D3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latin typeface="Finlandica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Run type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C7D71EE-FD95-E649-A515-7312365CC9C8}"/>
                </a:ext>
              </a:extLst>
            </p:cNvPr>
            <p:cNvSpPr txBox="1"/>
            <p:nvPr/>
          </p:nvSpPr>
          <p:spPr>
            <a:xfrm>
              <a:off x="818560" y="4683245"/>
              <a:ext cx="477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IVM: Rather big machine (16 CPU)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405BEB7-27F8-8F48-BDA3-251FCD29CF67}"/>
                </a:ext>
              </a:extLst>
            </p:cNvPr>
            <p:cNvSpPr txBox="1"/>
            <p:nvPr/>
          </p:nvSpPr>
          <p:spPr>
            <a:xfrm>
              <a:off x="819272" y="5131224"/>
              <a:ext cx="3913954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Pipeline (4 CPU), on demand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5FC4E7-5241-A24C-BD45-D3F09E946EF7}"/>
                </a:ext>
              </a:extLst>
            </p:cNvPr>
            <p:cNvSpPr txBox="1"/>
            <p:nvPr/>
          </p:nvSpPr>
          <p:spPr>
            <a:xfrm>
              <a:off x="818560" y="5643063"/>
              <a:ext cx="4772271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Pipeline (4 CPU), preemptible machines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8C9D8F4-526E-CA4A-B45D-6677D26E6551}"/>
                </a:ext>
              </a:extLst>
            </p:cNvPr>
            <p:cNvCxnSpPr>
              <a:cxnSpLocks/>
            </p:cNvCxnSpPr>
            <p:nvPr/>
          </p:nvCxnSpPr>
          <p:spPr>
            <a:xfrm>
              <a:off x="749936" y="5640378"/>
              <a:ext cx="10288604" cy="0"/>
            </a:xfrm>
            <a:prstGeom prst="line">
              <a:avLst/>
            </a:prstGeom>
            <a:ln w="19050" cap="rnd">
              <a:solidFill>
                <a:srgbClr val="3500D3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D02EC8-84CE-BC4D-A4AB-74BAA503CD35}"/>
                </a:ext>
              </a:extLst>
            </p:cNvPr>
            <p:cNvSpPr txBox="1"/>
            <p:nvPr/>
          </p:nvSpPr>
          <p:spPr>
            <a:xfrm>
              <a:off x="5904853" y="4642123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Parallel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5BD03C9-D30D-3848-BFF3-C718FCB17AC7}"/>
                </a:ext>
              </a:extLst>
            </p:cNvPr>
            <p:cNvSpPr txBox="1"/>
            <p:nvPr/>
          </p:nvSpPr>
          <p:spPr>
            <a:xfrm>
              <a:off x="5904853" y="4123169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Serial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8783693-0F5F-0647-BD08-CA16DD58A42A}"/>
                </a:ext>
              </a:extLst>
            </p:cNvPr>
            <p:cNvSpPr txBox="1"/>
            <p:nvPr/>
          </p:nvSpPr>
          <p:spPr>
            <a:xfrm>
              <a:off x="5891867" y="5138487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Parallel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74F8D37-8A82-2D48-8656-A55F9B6B0264}"/>
                </a:ext>
              </a:extLst>
            </p:cNvPr>
            <p:cNvSpPr txBox="1"/>
            <p:nvPr/>
          </p:nvSpPr>
          <p:spPr>
            <a:xfrm>
              <a:off x="5904135" y="5615005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Parallel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CF965D4-0A59-F042-8E34-7F1698787E85}"/>
                </a:ext>
              </a:extLst>
            </p:cNvPr>
            <p:cNvSpPr txBox="1"/>
            <p:nvPr/>
          </p:nvSpPr>
          <p:spPr>
            <a:xfrm>
              <a:off x="7460754" y="3690725"/>
              <a:ext cx="1596698" cy="338554"/>
            </a:xfrm>
            <a:prstGeom prst="rect">
              <a:avLst/>
            </a:prstGeom>
            <a:solidFill>
              <a:srgbClr val="3500D3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latin typeface="Finlandica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Run time </a:t>
              </a:r>
              <a:r>
                <a:rPr lang="en-GB" sz="1600" b="1" dirty="0" err="1">
                  <a:solidFill>
                    <a:schemeClr val="bg1"/>
                  </a:solidFill>
                  <a:latin typeface="Finlandica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h:m</a:t>
              </a:r>
              <a:endParaRPr lang="en-GB" sz="1600" b="1" dirty="0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EBB2808-F1CB-D34B-8039-1E4616531DD6}"/>
                </a:ext>
              </a:extLst>
            </p:cNvPr>
            <p:cNvGrpSpPr/>
            <p:nvPr/>
          </p:nvGrpSpPr>
          <p:grpSpPr>
            <a:xfrm>
              <a:off x="5766081" y="3855155"/>
              <a:ext cx="3437471" cy="2282964"/>
              <a:chOff x="5766081" y="3855155"/>
              <a:chExt cx="3437471" cy="2203618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A652130-DE27-ED4F-BDCF-10845213C3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6081" y="3855155"/>
                <a:ext cx="0" cy="2203618"/>
              </a:xfrm>
              <a:prstGeom prst="line">
                <a:avLst/>
              </a:prstGeom>
              <a:ln w="28575" cap="rnd">
                <a:solidFill>
                  <a:srgbClr val="3500D3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51D3B29A-A352-E04C-9A43-EFA521A61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55310" y="3855155"/>
                <a:ext cx="0" cy="2203618"/>
              </a:xfrm>
              <a:prstGeom prst="line">
                <a:avLst/>
              </a:prstGeom>
              <a:ln w="28575" cap="rnd">
                <a:solidFill>
                  <a:srgbClr val="3500D3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C1F65059-09D0-434E-B262-E3B6D77F2E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3552" y="3855155"/>
                <a:ext cx="0" cy="2203618"/>
              </a:xfrm>
              <a:prstGeom prst="line">
                <a:avLst/>
              </a:prstGeom>
              <a:ln w="28575" cap="rnd">
                <a:solidFill>
                  <a:srgbClr val="3500D3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1BA4275-894F-9844-9CF3-FD274D0B8DCD}"/>
                </a:ext>
              </a:extLst>
            </p:cNvPr>
            <p:cNvSpPr txBox="1"/>
            <p:nvPr/>
          </p:nvSpPr>
          <p:spPr>
            <a:xfrm>
              <a:off x="7530554" y="4642123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b="1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3:08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5B72042-0683-7A41-983D-2E1FAA0CC27B}"/>
                </a:ext>
              </a:extLst>
            </p:cNvPr>
            <p:cNvSpPr txBox="1"/>
            <p:nvPr/>
          </p:nvSpPr>
          <p:spPr>
            <a:xfrm>
              <a:off x="7530554" y="4123169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b="1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29:48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923C608-2DF2-C242-850E-860329207B99}"/>
                </a:ext>
              </a:extLst>
            </p:cNvPr>
            <p:cNvSpPr txBox="1"/>
            <p:nvPr/>
          </p:nvSpPr>
          <p:spPr>
            <a:xfrm>
              <a:off x="7530554" y="5142062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b="1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1:50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F146E0-D9EE-F847-BA81-EFB73767FA79}"/>
                </a:ext>
              </a:extLst>
            </p:cNvPr>
            <p:cNvSpPr txBox="1"/>
            <p:nvPr/>
          </p:nvSpPr>
          <p:spPr>
            <a:xfrm>
              <a:off x="7530554" y="5613084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b="1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1:50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D115757C-5B1E-BF4C-BB35-91118FD3E52E}"/>
                </a:ext>
              </a:extLst>
            </p:cNvPr>
            <p:cNvSpPr txBox="1"/>
            <p:nvPr/>
          </p:nvSpPr>
          <p:spPr>
            <a:xfrm>
              <a:off x="9219527" y="3574854"/>
              <a:ext cx="1826340" cy="584775"/>
            </a:xfrm>
            <a:prstGeom prst="rect">
              <a:avLst/>
            </a:prstGeom>
            <a:solidFill>
              <a:srgbClr val="3500D3"/>
            </a:solidFill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chemeClr val="bg1"/>
                  </a:solidFill>
                  <a:latin typeface="Finlandica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Costs total (€), calculated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09D829E-BA17-2042-B622-BFC171FFDAEF}"/>
                </a:ext>
              </a:extLst>
            </p:cNvPr>
            <p:cNvSpPr/>
            <p:nvPr/>
          </p:nvSpPr>
          <p:spPr>
            <a:xfrm>
              <a:off x="818561" y="3690725"/>
              <a:ext cx="1047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  <a:latin typeface="Finlandica" pitchFamily="2" charset="77"/>
                  <a:ea typeface="Open Sans" panose="020B0606030504020204" pitchFamily="34" charset="0"/>
                  <a:cs typeface="Open Sans" panose="020B0606030504020204" pitchFamily="34" charset="0"/>
                </a:rPr>
                <a:t>Job done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1B3F4FD-07FF-1A4C-A5BD-3DE4F6777B2C}"/>
                </a:ext>
              </a:extLst>
            </p:cNvPr>
            <p:cNvSpPr txBox="1"/>
            <p:nvPr/>
          </p:nvSpPr>
          <p:spPr>
            <a:xfrm>
              <a:off x="9314830" y="4642123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b="1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€ 3,0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3C2A5BE-5C4F-AE46-9B07-16B16BE819D4}"/>
                </a:ext>
              </a:extLst>
            </p:cNvPr>
            <p:cNvSpPr txBox="1"/>
            <p:nvPr/>
          </p:nvSpPr>
          <p:spPr>
            <a:xfrm>
              <a:off x="9314830" y="4093189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b="1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€ 1,5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8A045E7-022C-DE4B-A24E-710511983EA7}"/>
                </a:ext>
              </a:extLst>
            </p:cNvPr>
            <p:cNvSpPr txBox="1"/>
            <p:nvPr/>
          </p:nvSpPr>
          <p:spPr>
            <a:xfrm>
              <a:off x="9314830" y="5157052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b="1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€ 8,7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0DAAAE4-8721-974B-A869-2448DA7CF8DA}"/>
                </a:ext>
              </a:extLst>
            </p:cNvPr>
            <p:cNvSpPr txBox="1"/>
            <p:nvPr/>
          </p:nvSpPr>
          <p:spPr>
            <a:xfrm>
              <a:off x="9314830" y="5658054"/>
              <a:ext cx="1558880" cy="440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en-GB" sz="1600" b="1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€ 1,8</a:t>
              </a:r>
            </a:p>
          </p:txBody>
        </p:sp>
      </p:grp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7BB9FF7C-B84A-E44A-AC2D-E975C5541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13" y="1845668"/>
            <a:ext cx="10494964" cy="749296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/>
              <a:t>Example :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3500D3"/>
                </a:solidFill>
              </a:rPr>
              <a:t>Runtime costs estimates for processing 0.5 TB of genotype data in sandbox, task converting compressed flat text genotype data (</a:t>
            </a:r>
            <a:r>
              <a:rPr lang="en-GB" sz="1800" dirty="0" err="1">
                <a:solidFill>
                  <a:srgbClr val="3500D3"/>
                </a:solidFill>
              </a:rPr>
              <a:t>vcf.gz</a:t>
            </a:r>
            <a:r>
              <a:rPr lang="en-GB" sz="1800" dirty="0">
                <a:solidFill>
                  <a:srgbClr val="3500D3"/>
                </a:solidFill>
              </a:rPr>
              <a:t>) into binary format (</a:t>
            </a:r>
            <a:r>
              <a:rPr lang="en-GB" sz="1800" dirty="0" err="1">
                <a:solidFill>
                  <a:srgbClr val="3500D3"/>
                </a:solidFill>
              </a:rPr>
              <a:t>bgen</a:t>
            </a:r>
            <a:r>
              <a:rPr lang="en-GB" sz="1800" dirty="0">
                <a:solidFill>
                  <a:srgbClr val="3500D3"/>
                </a:solidFill>
              </a:rPr>
              <a:t>).</a:t>
            </a:r>
          </a:p>
          <a:p>
            <a:pPr marL="0" indent="0">
              <a:buNone/>
            </a:pPr>
            <a:endParaRPr lang="en-GB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F69A5-9B19-8E4F-950B-176E25A7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00D3"/>
                </a:solidFill>
              </a:rPr>
              <a:t>Costs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1876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56462-43C6-1646-A5FA-A3F366C5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try this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6E233-D915-6C45-9481-DA8D79C1F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13" y="1654175"/>
            <a:ext cx="11387137" cy="5203825"/>
          </a:xfrm>
        </p:spPr>
        <p:txBody>
          <a:bodyPr/>
          <a:lstStyle/>
          <a:p>
            <a:r>
              <a:rPr lang="en-GB" dirty="0"/>
              <a:t>In your breakout rooms:</a:t>
            </a:r>
          </a:p>
          <a:p>
            <a:pPr marL="914400" lvl="1" indent="-457200">
              <a:buAutoNum type="arabicParenR"/>
            </a:pPr>
            <a:r>
              <a:rPr lang="en-GB" dirty="0"/>
              <a:t>Pick a someone to screen share</a:t>
            </a:r>
          </a:p>
          <a:p>
            <a:pPr marL="914400" lvl="1" indent="-457200">
              <a:buAutoNum type="arabicParenR"/>
            </a:pPr>
            <a:r>
              <a:rPr lang="en-GB" dirty="0"/>
              <a:t>Pick a note taker who will </a:t>
            </a:r>
          </a:p>
          <a:p>
            <a:pPr marL="1371600" lvl="2" indent="-457200">
              <a:buAutoNum type="arabicParenR"/>
            </a:pPr>
            <a:r>
              <a:rPr lang="en-GB" dirty="0"/>
              <a:t>Create a live Google Doc / notepad / word doc for the group</a:t>
            </a:r>
          </a:p>
          <a:p>
            <a:pPr marL="1371600" lvl="2" indent="-457200">
              <a:buAutoNum type="arabicParenR"/>
            </a:pPr>
            <a:r>
              <a:rPr lang="en-GB" dirty="0"/>
              <a:t>Take notes</a:t>
            </a:r>
          </a:p>
          <a:p>
            <a:pPr marL="914400" lvl="1" indent="-457200">
              <a:buAutoNum type="arabicParenR"/>
            </a:pPr>
            <a:r>
              <a:rPr lang="en-GB" dirty="0"/>
              <a:t>Everyone to go through the Google Doc action items</a:t>
            </a:r>
          </a:p>
          <a:p>
            <a:pPr marL="914400" lvl="1" indent="-457200">
              <a:buAutoNum type="arabicParenR"/>
            </a:pPr>
            <a:r>
              <a:rPr lang="en-GB" dirty="0"/>
              <a:t>Smile and have a great time (videos on, hopefully)</a:t>
            </a:r>
          </a:p>
          <a:p>
            <a:pPr marL="914400" lvl="1" indent="-457200">
              <a:buAutoNum type="arabicParenR"/>
            </a:pPr>
            <a:endParaRPr lang="en-GB" dirty="0"/>
          </a:p>
          <a:p>
            <a:r>
              <a:rPr lang="en-GB" dirty="0"/>
              <a:t>Where is the </a:t>
            </a:r>
            <a:r>
              <a:rPr lang="en-GB" dirty="0">
                <a:hlinkClick r:id="rId3"/>
              </a:rPr>
              <a:t>Google Doc</a:t>
            </a:r>
            <a:r>
              <a:rPr lang="en-GB" dirty="0"/>
              <a:t>? In your zoom chat</a:t>
            </a:r>
          </a:p>
          <a:p>
            <a:pPr marL="914400" lvl="1" indent="-457200">
              <a:buAutoNum type="arabicParenR"/>
            </a:pPr>
            <a:endParaRPr lang="en-GB" dirty="0"/>
          </a:p>
          <a:p>
            <a:r>
              <a:rPr lang="en-GB" dirty="0"/>
              <a:t>Helpful link:</a:t>
            </a:r>
          </a:p>
          <a:p>
            <a:pPr lvl="1"/>
            <a:r>
              <a:rPr lang="en-GB" dirty="0">
                <a:hlinkClick r:id="rId4"/>
              </a:rPr>
              <a:t>Analyst Handbook</a:t>
            </a:r>
            <a:r>
              <a:rPr lang="en-GB" dirty="0"/>
              <a:t>: https://</a:t>
            </a:r>
            <a:r>
              <a:rPr lang="en-GB" dirty="0" err="1"/>
              <a:t>app.gitbook.com</a:t>
            </a:r>
            <a:r>
              <a:rPr lang="en-GB" dirty="0"/>
              <a:t>/@</a:t>
            </a:r>
            <a:r>
              <a:rPr lang="en-GB" dirty="0" err="1"/>
              <a:t>finngen</a:t>
            </a:r>
            <a:r>
              <a:rPr lang="en-GB" dirty="0"/>
              <a:t>/s/</a:t>
            </a:r>
            <a:r>
              <a:rPr lang="en-GB" dirty="0" err="1"/>
              <a:t>finngen</a:t>
            </a:r>
            <a:r>
              <a:rPr lang="en-GB" dirty="0"/>
              <a:t>-analyst-handbook/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0DFB6-6B0B-2341-8D20-89FDB6B477E8}"/>
              </a:ext>
            </a:extLst>
          </p:cNvPr>
          <p:cNvSpPr txBox="1"/>
          <p:nvPr/>
        </p:nvSpPr>
        <p:spPr>
          <a:xfrm>
            <a:off x="7594600" y="4256087"/>
            <a:ext cx="4597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1800" b="1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Notes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endParaRPr lang="en-US" b="0" dirty="0">
              <a:effectLst/>
            </a:endParaRPr>
          </a:p>
          <a:p>
            <a:pPr marL="457200" algn="r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this entire activity, you will need to have Sandbox access AND be configured for 2FA</a:t>
            </a:r>
          </a:p>
          <a:p>
            <a:pPr marL="457200" algn="r"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You need to have your @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FinnGen.fi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ID ready</a:t>
            </a:r>
          </a:p>
        </p:txBody>
      </p:sp>
    </p:spTree>
    <p:extLst>
      <p:ext uri="{BB962C8B-B14F-4D97-AF65-F5344CB8AC3E}">
        <p14:creationId xmlns:p14="http://schemas.microsoft.com/office/powerpoint/2010/main" val="3288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163b27fc7_0_31"/>
          <p:cNvSpPr txBox="1">
            <a:spLocks noGrp="1"/>
          </p:cNvSpPr>
          <p:nvPr>
            <p:ph type="title"/>
          </p:nvPr>
        </p:nvSpPr>
        <p:spPr>
          <a:xfrm>
            <a:off x="402438" y="246888"/>
            <a:ext cx="11387100" cy="76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/>
              <a:t>Help &amp; General info</a:t>
            </a:r>
            <a:endParaRPr/>
          </a:p>
        </p:txBody>
      </p:sp>
      <p:sp>
        <p:nvSpPr>
          <p:cNvPr id="299" name="Google Shape;299;gf163b27fc7_0_31"/>
          <p:cNvSpPr txBox="1">
            <a:spLocks noGrp="1"/>
          </p:cNvSpPr>
          <p:nvPr>
            <p:ph type="body" idx="1"/>
          </p:nvPr>
        </p:nvSpPr>
        <p:spPr>
          <a:xfrm>
            <a:off x="346800" y="1185974"/>
            <a:ext cx="11845200" cy="54251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u="sng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finngen.fi</a:t>
            </a:r>
            <a:r>
              <a:rPr lang="en-GB" sz="2000" b="1" dirty="0">
                <a:solidFill>
                  <a:schemeClr val="accent5"/>
                </a:solidFill>
              </a:rPr>
              <a:t> website and </a:t>
            </a:r>
            <a:r>
              <a:rPr lang="en-GB" sz="2000" b="1" u="sng" dirty="0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finngen.fi member’s area</a:t>
            </a:r>
            <a:endParaRPr lang="en-GB" sz="2000" b="1" dirty="0"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 dirty="0">
                <a:solidFill>
                  <a:schemeClr val="dk2"/>
                </a:solidFill>
              </a:rPr>
              <a:t>General information and login to </a:t>
            </a:r>
            <a:r>
              <a:rPr lang="en-GB" sz="1800" dirty="0" err="1">
                <a:solidFill>
                  <a:schemeClr val="dk2"/>
                </a:solidFill>
              </a:rPr>
              <a:t>finngen.fi</a:t>
            </a:r>
            <a:r>
              <a:rPr lang="en-GB" sz="1800" dirty="0">
                <a:solidFill>
                  <a:schemeClr val="dk2"/>
                </a:solidFill>
              </a:rPr>
              <a:t> members area (with @</a:t>
            </a:r>
            <a:r>
              <a:rPr lang="en-GB" sz="1800" dirty="0" err="1">
                <a:solidFill>
                  <a:schemeClr val="dk2"/>
                </a:solidFill>
              </a:rPr>
              <a:t>finngen.fi</a:t>
            </a:r>
            <a:r>
              <a:rPr lang="en-GB" sz="1800" dirty="0">
                <a:solidFill>
                  <a:schemeClr val="dk2"/>
                </a:solidFill>
              </a:rPr>
              <a:t> account)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 dirty="0">
                <a:solidFill>
                  <a:schemeClr val="dk2"/>
                </a:solidFill>
              </a:rPr>
              <a:t>Member's area: links to tools and resources and online forms, other important docs, users’ meeting videos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u="sng" dirty="0">
                <a:solidFill>
                  <a:schemeClr val="accent5"/>
                </a:solidFill>
                <a:highlight>
                  <a:schemeClr val="lt1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FinnGen Analyst Handbook</a:t>
            </a:r>
            <a:endParaRPr lang="en-GB" sz="2100" b="1" dirty="0"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 dirty="0">
                <a:solidFill>
                  <a:schemeClr val="dk1"/>
                </a:solidFill>
              </a:rPr>
              <a:t>Permanent link to the Handbook in the </a:t>
            </a:r>
            <a:r>
              <a:rPr lang="en-GB" sz="1800" u="sng" dirty="0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finngen.fi members area</a:t>
            </a:r>
            <a:endParaRPr lang="en-GB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accent5"/>
                </a:solidFill>
              </a:rPr>
              <a:t>Sandbox support &amp; IT help</a:t>
            </a:r>
            <a:r>
              <a:rPr lang="en-GB" sz="1800" b="1" dirty="0">
                <a:solidFill>
                  <a:srgbClr val="000000"/>
                </a:solidFill>
              </a:rPr>
              <a:t>:</a:t>
            </a:r>
            <a:r>
              <a:rPr lang="en-GB" sz="1800" dirty="0">
                <a:solidFill>
                  <a:srgbClr val="000000"/>
                </a:solidFill>
              </a:rPr>
              <a:t> </a:t>
            </a:r>
            <a:r>
              <a:rPr lang="en-GB" sz="1800" u="sng" dirty="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humgen-servicedesk@helsinki.fi</a:t>
            </a:r>
            <a:endParaRPr lang="en-GB" sz="1800" u="sng" dirty="0"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GB" sz="1800" dirty="0">
                <a:solidFill>
                  <a:srgbClr val="000000"/>
                </a:solidFill>
              </a:rPr>
              <a:t>Program installation requests, bug &amp; error reporting</a:t>
            </a:r>
          </a:p>
          <a:p>
            <a:pPr marL="0" lvl="0" indent="0">
              <a:spcAft>
                <a:spcPts val="0"/>
              </a:spcAft>
              <a:buNone/>
            </a:pPr>
            <a:r>
              <a:rPr lang="en-GB" sz="2000" b="1" dirty="0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Sandbox tutorial site</a:t>
            </a:r>
            <a:endParaRPr lang="en-GB" sz="1800" u="sng" dirty="0">
              <a:solidFill>
                <a:schemeClr val="accent5"/>
              </a:solidFill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</a:pPr>
            <a:r>
              <a:rPr lang="en-GB" sz="1800" dirty="0">
                <a:solidFill>
                  <a:srgbClr val="000000"/>
                </a:solidFill>
              </a:rPr>
              <a:t>Training material and the data security exam to be repeated annually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8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u="sng" dirty="0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FinnGen Community Slack</a:t>
            </a:r>
            <a:endParaRPr lang="en-GB" sz="2100" dirty="0"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en-GB" sz="1800" dirty="0">
                <a:solidFill>
                  <a:schemeClr val="dk2"/>
                </a:solidFill>
              </a:rPr>
              <a:t>Community Slack for questions and connecting with </a:t>
            </a:r>
            <a:r>
              <a:rPr lang="en-GB" sz="1800" dirty="0" err="1">
                <a:solidFill>
                  <a:schemeClr val="dk2"/>
                </a:solidFill>
              </a:rPr>
              <a:t>FinnGen</a:t>
            </a:r>
            <a:r>
              <a:rPr lang="en-GB" sz="1800" dirty="0">
                <a:solidFill>
                  <a:schemeClr val="dk2"/>
                </a:solidFill>
              </a:rPr>
              <a:t> researchers &amp; staff, various channels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dirty="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b="1" u="sng" dirty="0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FinnGen All Sharepoint</a:t>
            </a:r>
            <a:endParaRPr lang="en-GB" sz="1900" b="1" dirty="0">
              <a:solidFill>
                <a:schemeClr val="accent5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 dirty="0">
                <a:solidFill>
                  <a:schemeClr val="dk1"/>
                </a:solidFill>
              </a:rPr>
              <a:t>Documents, incl. all users’ meeting materials, and </a:t>
            </a:r>
            <a:r>
              <a:rPr lang="en-GB" sz="1800" dirty="0" err="1">
                <a:solidFill>
                  <a:schemeClr val="dk1"/>
                </a:solidFill>
              </a:rPr>
              <a:t>FinnGen</a:t>
            </a:r>
            <a:r>
              <a:rPr lang="en-GB" sz="1800" dirty="0">
                <a:solidFill>
                  <a:schemeClr val="dk1"/>
                </a:solidFill>
              </a:rPr>
              <a:t> analysis proposals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GB" sz="1800" dirty="0">
                <a:solidFill>
                  <a:schemeClr val="dk1"/>
                </a:solidFill>
              </a:rPr>
              <a:t>Login with your company email (not connected to @</a:t>
            </a:r>
            <a:r>
              <a:rPr lang="en-GB" sz="1800" dirty="0" err="1">
                <a:solidFill>
                  <a:schemeClr val="dk1"/>
                </a:solidFill>
              </a:rPr>
              <a:t>finngen.fi</a:t>
            </a:r>
            <a:r>
              <a:rPr lang="en-GB" sz="1800" dirty="0">
                <a:solidFill>
                  <a:schemeClr val="dk1"/>
                </a:solidFill>
              </a:rPr>
              <a:t> account!)</a:t>
            </a:r>
          </a:p>
          <a:p>
            <a:pPr marL="45720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fi-FI" sz="1800" u="sng" dirty="0">
                <a:solidFill>
                  <a:schemeClr val="hlink"/>
                </a:solidFill>
                <a:hlinkClick r:id="rId10"/>
              </a:rPr>
              <a:t>Recordings of the previous trainings</a:t>
            </a:r>
            <a:r>
              <a:rPr lang="fi-FI" sz="1800" dirty="0">
                <a:solidFill>
                  <a:schemeClr val="dk1"/>
                </a:solidFill>
              </a:rPr>
              <a:t> &amp; </a:t>
            </a:r>
            <a:r>
              <a:rPr lang="fi-FI" sz="1800" dirty="0" err="1">
                <a:solidFill>
                  <a:schemeClr val="dk1"/>
                </a:solidFill>
              </a:rPr>
              <a:t>other</a:t>
            </a:r>
            <a:r>
              <a:rPr lang="fi-FI" sz="1800" dirty="0">
                <a:solidFill>
                  <a:schemeClr val="dk1"/>
                </a:solidFill>
              </a:rPr>
              <a:t> </a:t>
            </a:r>
            <a:r>
              <a:rPr lang="fi-FI" sz="1800" dirty="0" err="1">
                <a:solidFill>
                  <a:schemeClr val="dk1"/>
                </a:solidFill>
              </a:rPr>
              <a:t>Sandbox</a:t>
            </a:r>
            <a:r>
              <a:rPr lang="fi-FI" sz="1800" dirty="0">
                <a:solidFill>
                  <a:schemeClr val="dk1"/>
                </a:solidFill>
              </a:rPr>
              <a:t> </a:t>
            </a:r>
            <a:r>
              <a:rPr lang="fi-FI" sz="1800" dirty="0" err="1">
                <a:solidFill>
                  <a:schemeClr val="dk1"/>
                </a:solidFill>
              </a:rPr>
              <a:t>training</a:t>
            </a:r>
            <a:r>
              <a:rPr lang="fi-FI" sz="1800" dirty="0">
                <a:solidFill>
                  <a:schemeClr val="dk1"/>
                </a:solidFill>
              </a:rPr>
              <a:t> </a:t>
            </a:r>
            <a:r>
              <a:rPr lang="fi-FI" sz="1800" dirty="0" err="1">
                <a:solidFill>
                  <a:schemeClr val="dk1"/>
                </a:solidFill>
              </a:rPr>
              <a:t>materials</a:t>
            </a:r>
            <a:r>
              <a:rPr lang="fi-FI" sz="1800" dirty="0">
                <a:solidFill>
                  <a:schemeClr val="dk1"/>
                </a:solidFill>
              </a:rPr>
              <a:t> (in </a:t>
            </a:r>
            <a:r>
              <a:rPr lang="fi-FI" sz="1800" dirty="0" err="1">
                <a:solidFill>
                  <a:schemeClr val="dk1"/>
                </a:solidFill>
              </a:rPr>
              <a:t>FinnGen</a:t>
            </a:r>
            <a:r>
              <a:rPr lang="fi-FI" sz="1800" dirty="0">
                <a:solidFill>
                  <a:schemeClr val="dk1"/>
                </a:solidFill>
              </a:rPr>
              <a:t> </a:t>
            </a:r>
            <a:r>
              <a:rPr lang="fi-FI" sz="1800" dirty="0" err="1">
                <a:solidFill>
                  <a:schemeClr val="dk1"/>
                </a:solidFill>
              </a:rPr>
              <a:t>All</a:t>
            </a:r>
            <a:r>
              <a:rPr lang="fi-FI" sz="1800" dirty="0">
                <a:solidFill>
                  <a:schemeClr val="dk1"/>
                </a:solidFill>
              </a:rPr>
              <a:t> Sharepoint)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lang="en-GB" sz="18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9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300" name="Google Shape;300;gf163b27fc7_0_31"/>
          <p:cNvSpPr txBox="1"/>
          <p:nvPr/>
        </p:nvSpPr>
        <p:spPr>
          <a:xfrm>
            <a:off x="346800" y="6095750"/>
            <a:ext cx="731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b="1">
                <a:solidFill>
                  <a:srgbClr val="FF0000"/>
                </a:solidFill>
              </a:rPr>
              <a:t>Do you need access? Contact: humgen-servicedesk@helsinki.fi 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163b27fc7_0_38"/>
          <p:cNvSpPr txBox="1">
            <a:spLocks noGrp="1"/>
          </p:cNvSpPr>
          <p:nvPr>
            <p:ph type="title"/>
          </p:nvPr>
        </p:nvSpPr>
        <p:spPr>
          <a:xfrm>
            <a:off x="337313" y="215688"/>
            <a:ext cx="11387100" cy="76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/>
              <a:t>Emailing lists </a:t>
            </a:r>
            <a:endParaRPr/>
          </a:p>
        </p:txBody>
      </p:sp>
      <p:sp>
        <p:nvSpPr>
          <p:cNvPr id="307" name="Google Shape;307;gf163b27fc7_0_38"/>
          <p:cNvSpPr txBox="1">
            <a:spLocks noGrp="1"/>
          </p:cNvSpPr>
          <p:nvPr>
            <p:ph type="body" idx="1"/>
          </p:nvPr>
        </p:nvSpPr>
        <p:spPr>
          <a:xfrm>
            <a:off x="402450" y="981000"/>
            <a:ext cx="11387100" cy="244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800" b="1" dirty="0">
                <a:solidFill>
                  <a:srgbClr val="000000"/>
                </a:solidFill>
              </a:rPr>
              <a:t>General:</a:t>
            </a:r>
            <a:r>
              <a:rPr lang="en-GB" sz="1800" b="1" u="sng" dirty="0">
                <a:solidFill>
                  <a:srgbClr val="0000FF"/>
                </a:solidFill>
              </a:rPr>
              <a:t> </a:t>
            </a:r>
            <a:r>
              <a:rPr lang="en-GB" sz="1800" u="sng" dirty="0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finngen-all@helsinki.fi</a:t>
            </a:r>
            <a:endParaRPr lang="en-GB" sz="1800" u="sng" dirty="0">
              <a:solidFill>
                <a:srgbClr val="0000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800" b="1" dirty="0" err="1">
                <a:solidFill>
                  <a:srgbClr val="000000"/>
                </a:solidFill>
              </a:rPr>
              <a:t>Finngen.fi</a:t>
            </a:r>
            <a:r>
              <a:rPr lang="en-GB" sz="1800" b="1" dirty="0">
                <a:solidFill>
                  <a:srgbClr val="000000"/>
                </a:solidFill>
              </a:rPr>
              <a:t> account holders (</a:t>
            </a:r>
            <a:r>
              <a:rPr lang="en-GB" sz="1800" b="1" dirty="0">
                <a:solidFill>
                  <a:srgbClr val="00B050"/>
                </a:solidFill>
              </a:rPr>
              <a:t>green</a:t>
            </a:r>
            <a:r>
              <a:rPr lang="en-GB" sz="1800" b="1" dirty="0">
                <a:solidFill>
                  <a:srgbClr val="000000"/>
                </a:solidFill>
              </a:rPr>
              <a:t> and </a:t>
            </a:r>
            <a:r>
              <a:rPr lang="en-GB" sz="1800" b="1" dirty="0">
                <a:solidFill>
                  <a:srgbClr val="FF0000"/>
                </a:solidFill>
              </a:rPr>
              <a:t>red</a:t>
            </a:r>
            <a:r>
              <a:rPr lang="en-GB" sz="1800" b="1" dirty="0">
                <a:solidFill>
                  <a:srgbClr val="000000"/>
                </a:solidFill>
              </a:rPr>
              <a:t> data access holders):</a:t>
            </a:r>
            <a:r>
              <a:rPr lang="en-GB" sz="1800" b="1" dirty="0">
                <a:solidFill>
                  <a:schemeClr val="dk1"/>
                </a:solidFill>
              </a:rPr>
              <a:t> </a:t>
            </a:r>
            <a:r>
              <a:rPr lang="en-GB" sz="1800" u="sng" dirty="0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finngen-accounts@helsinki.fi</a:t>
            </a:r>
            <a:endParaRPr lang="en-GB" sz="1800" u="sng" dirty="0">
              <a:solidFill>
                <a:srgbClr val="0000FF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800" b="1" dirty="0" err="1">
                <a:solidFill>
                  <a:srgbClr val="000000"/>
                </a:solidFill>
              </a:rPr>
              <a:t>FinnGen</a:t>
            </a:r>
            <a:r>
              <a:rPr lang="en-GB" sz="1800" b="1" dirty="0">
                <a:solidFill>
                  <a:srgbClr val="000000"/>
                </a:solidFill>
              </a:rPr>
              <a:t> Sandbox users list</a:t>
            </a:r>
            <a:r>
              <a:rPr lang="en-GB" sz="1800" dirty="0">
                <a:solidFill>
                  <a:schemeClr val="accent5"/>
                </a:solidFill>
              </a:rPr>
              <a:t>: </a:t>
            </a:r>
            <a:r>
              <a:rPr lang="en-GB" sz="1800" u="sng" dirty="0">
                <a:solidFill>
                  <a:srgbClr val="0000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fg-sbx-all@helsinki.fi</a:t>
            </a:r>
            <a:endParaRPr lang="en-GB" sz="1800" dirty="0">
              <a:solidFill>
                <a:schemeClr val="accent5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-GB" sz="1800" b="1" dirty="0" err="1">
                <a:solidFill>
                  <a:srgbClr val="000000"/>
                </a:solidFill>
              </a:rPr>
              <a:t>FinnGen</a:t>
            </a:r>
            <a:r>
              <a:rPr lang="en-GB" sz="1800" b="1" dirty="0">
                <a:solidFill>
                  <a:srgbClr val="000000"/>
                </a:solidFill>
              </a:rPr>
              <a:t> Analysis group list: </a:t>
            </a:r>
            <a:r>
              <a:rPr lang="en-GB" sz="1800" u="sng" dirty="0">
                <a:solidFill>
                  <a:srgbClr val="0000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finngen-analysis@helsinki.fi</a:t>
            </a:r>
            <a:endParaRPr lang="en-GB" sz="1800" b="1" dirty="0">
              <a:solidFill>
                <a:srgbClr val="0000FF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-GB" sz="1800" dirty="0">
                <a:solidFill>
                  <a:schemeClr val="dk2"/>
                </a:solidFill>
              </a:rPr>
              <a:t>Invited to the </a:t>
            </a:r>
            <a:r>
              <a:rPr lang="en-GB" sz="1800" dirty="0" err="1">
                <a:solidFill>
                  <a:schemeClr val="dk2"/>
                </a:solidFill>
              </a:rPr>
              <a:t>FinnGen</a:t>
            </a:r>
            <a:r>
              <a:rPr lang="en-GB" sz="1800" dirty="0">
                <a:solidFill>
                  <a:schemeClr val="dk2"/>
                </a:solidFill>
              </a:rPr>
              <a:t> Scientific Committee &amp; Analysis group calls Tue (monthly)</a:t>
            </a: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1800" b="1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1300" b="1" dirty="0">
              <a:solidFill>
                <a:srgbClr val="000000"/>
              </a:solidFill>
              <a:highlight>
                <a:srgbClr val="FF0000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800" b="1" dirty="0">
              <a:solidFill>
                <a:srgbClr val="000000"/>
              </a:solidFill>
              <a:highlight>
                <a:srgbClr val="FF00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sz="800" b="1" dirty="0">
              <a:solidFill>
                <a:srgbClr val="000000"/>
              </a:solidFill>
              <a:highlight>
                <a:schemeClr val="lt1"/>
              </a:highlight>
            </a:endParaRPr>
          </a:p>
        </p:txBody>
      </p:sp>
      <p:sp>
        <p:nvSpPr>
          <p:cNvPr id="308" name="Google Shape;308;gf163b27fc7_0_38"/>
          <p:cNvSpPr txBox="1"/>
          <p:nvPr/>
        </p:nvSpPr>
        <p:spPr>
          <a:xfrm>
            <a:off x="402450" y="3476050"/>
            <a:ext cx="62409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i-FI" sz="4400" b="1">
                <a:solidFill>
                  <a:schemeClr val="accent5"/>
                </a:solidFill>
              </a:rPr>
              <a:t>FinnGen newsletter</a:t>
            </a:r>
            <a:endParaRPr/>
          </a:p>
        </p:txBody>
      </p:sp>
      <p:sp>
        <p:nvSpPr>
          <p:cNvPr id="309" name="Google Shape;309;gf163b27fc7_0_38"/>
          <p:cNvSpPr txBox="1">
            <a:spLocks noGrp="1"/>
          </p:cNvSpPr>
          <p:nvPr>
            <p:ph type="title"/>
          </p:nvPr>
        </p:nvSpPr>
        <p:spPr>
          <a:xfrm>
            <a:off x="137150" y="4337950"/>
            <a:ext cx="12054900" cy="1239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fi-FI" sz="1900">
                <a:solidFill>
                  <a:srgbClr val="000000"/>
                </a:solidFill>
              </a:rPr>
              <a:t>Published about 4 times a year, contains useful updates and important links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80808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f163b27fc7_0_38"/>
          <p:cNvSpPr txBox="1"/>
          <p:nvPr/>
        </p:nvSpPr>
        <p:spPr>
          <a:xfrm>
            <a:off x="216150" y="5577550"/>
            <a:ext cx="1175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b="1">
                <a:solidFill>
                  <a:srgbClr val="FF0000"/>
                </a:solidFill>
              </a:rPr>
              <a:t>Do you want to be added or removed from one of the emailing lists or newsletter? Contact: humgen-servicedesk@helsinki.fi 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f163b27fc7_0_47"/>
          <p:cNvSpPr txBox="1">
            <a:spLocks noGrp="1"/>
          </p:cNvSpPr>
          <p:nvPr>
            <p:ph type="title"/>
          </p:nvPr>
        </p:nvSpPr>
        <p:spPr>
          <a:xfrm>
            <a:off x="404813" y="674688"/>
            <a:ext cx="11387100" cy="76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3800"/>
              <a:t>Custom data look-ups &amp; endpoint questions</a:t>
            </a:r>
            <a:endParaRPr sz="3800"/>
          </a:p>
        </p:txBody>
      </p:sp>
      <p:sp>
        <p:nvSpPr>
          <p:cNvPr id="317" name="Google Shape;317;gf163b27fc7_0_47"/>
          <p:cNvSpPr txBox="1">
            <a:spLocks noGrp="1"/>
          </p:cNvSpPr>
          <p:nvPr>
            <p:ph type="body" idx="1"/>
          </p:nvPr>
        </p:nvSpPr>
        <p:spPr>
          <a:xfrm>
            <a:off x="404824" y="1654175"/>
            <a:ext cx="10722000" cy="409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100" b="1">
                <a:solidFill>
                  <a:schemeClr val="accent5"/>
                </a:solidFill>
              </a:rPr>
              <a:t>Specific data look-up requests:</a:t>
            </a:r>
            <a:r>
              <a:rPr lang="fi-FI" sz="2100">
                <a:solidFill>
                  <a:schemeClr val="accent5"/>
                </a:solidFill>
              </a:rPr>
              <a:t> </a:t>
            </a:r>
            <a:r>
              <a:rPr lang="fi-FI" sz="21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finngen-lookups@helsinki.fi</a:t>
            </a:r>
            <a:endParaRPr sz="2100" u="sng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u="sng">
              <a:solidFill>
                <a:schemeClr val="accent5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fi-FI" sz="2100">
                <a:solidFill>
                  <a:schemeClr val="dk2"/>
                </a:solidFill>
              </a:rPr>
              <a:t>Specific data look-ups (eg. how many this and that code/patient/variant is there in FinnGen data?)</a:t>
            </a:r>
            <a:endParaRPr sz="21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2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fi-FI" sz="2100">
                <a:solidFill>
                  <a:schemeClr val="dk2"/>
                </a:solidFill>
              </a:rPr>
              <a:t>Remember that some of these questions can also be answered by  </a:t>
            </a:r>
            <a:endParaRPr sz="2100">
              <a:solidFill>
                <a:schemeClr val="dk2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fi-FI" sz="21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Risteys</a:t>
            </a:r>
            <a:endParaRPr sz="2100">
              <a:solidFill>
                <a:schemeClr val="dk2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fi-FI" sz="21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PheWeb</a:t>
            </a:r>
            <a:endParaRPr sz="2100">
              <a:solidFill>
                <a:schemeClr val="dk2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fi-FI" sz="2100">
                <a:solidFill>
                  <a:schemeClr val="dk2"/>
                </a:solidFill>
              </a:rPr>
              <a:t>Atlas (in Sandbox)</a:t>
            </a:r>
            <a:endParaRPr sz="2100">
              <a:solidFill>
                <a:schemeClr val="dk2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r>
              <a:rPr lang="fi-FI" sz="2100">
                <a:solidFill>
                  <a:schemeClr val="dk2"/>
                </a:solidFill>
              </a:rPr>
              <a:t>Specific R-libraries (in Sandbox)</a:t>
            </a:r>
            <a:endParaRPr sz="2100">
              <a:solidFill>
                <a:schemeClr val="dk2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</a:pPr>
            <a:endParaRPr sz="21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100" b="1">
                <a:solidFill>
                  <a:schemeClr val="accent5"/>
                </a:solidFill>
              </a:rPr>
              <a:t>Endpoint questions:</a:t>
            </a:r>
            <a:r>
              <a:rPr lang="fi-FI" sz="2100">
                <a:solidFill>
                  <a:schemeClr val="accent5"/>
                </a:solidFill>
              </a:rPr>
              <a:t> </a:t>
            </a:r>
            <a:r>
              <a:rPr lang="fi-FI" sz="21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finngen-endpoints@helsinki.fi</a:t>
            </a:r>
            <a:r>
              <a:rPr lang="fi-FI" sz="2100" u="sng">
                <a:solidFill>
                  <a:schemeClr val="accent5"/>
                </a:solidFill>
              </a:rPr>
              <a:t> </a:t>
            </a:r>
            <a:r>
              <a:rPr lang="fi-FI" sz="2100">
                <a:solidFill>
                  <a:schemeClr val="dk1"/>
                </a:solidFill>
              </a:rPr>
              <a:t>or</a:t>
            </a:r>
            <a:r>
              <a:rPr lang="fi-FI" sz="2100">
                <a:solidFill>
                  <a:schemeClr val="accent5"/>
                </a:solidFill>
              </a:rPr>
              <a:t> </a:t>
            </a:r>
            <a:r>
              <a:rPr lang="fi-FI" sz="2100" u="sng">
                <a:solidFill>
                  <a:srgbClr val="3400D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#endpoints</a:t>
            </a:r>
            <a:r>
              <a:rPr lang="fi-FI" sz="2100">
                <a:solidFill>
                  <a:schemeClr val="accent5"/>
                </a:solidFill>
              </a:rPr>
              <a:t> </a:t>
            </a:r>
            <a:r>
              <a:rPr lang="fi-FI" sz="2100">
                <a:solidFill>
                  <a:schemeClr val="dk1"/>
                </a:solidFill>
              </a:rPr>
              <a:t>in the FinnGen Community Slack </a:t>
            </a:r>
            <a:endParaRPr sz="21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1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4063" cy="812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7235687"/>
          </a:xfrm>
          <a:prstGeom prst="rect">
            <a:avLst/>
          </a:prstGeom>
          <a:solidFill>
            <a:srgbClr val="26262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6521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2" y="281730"/>
            <a:ext cx="1712525" cy="195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2E1BBE4-7F3D-2845-A4D9-0C9E96F170CE}"/>
              </a:ext>
            </a:extLst>
          </p:cNvPr>
          <p:cNvSpPr txBox="1">
            <a:spLocks/>
          </p:cNvSpPr>
          <p:nvPr/>
        </p:nvSpPr>
        <p:spPr>
          <a:xfrm>
            <a:off x="1002123" y="2595562"/>
            <a:ext cx="9660467" cy="1466850"/>
          </a:xfrm>
          <a:prstGeom prst="rect">
            <a:avLst/>
          </a:prstGeom>
        </p:spPr>
        <p:txBody>
          <a:bodyPr anchor="ctr"/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pPr algn="ctr"/>
            <a:r>
              <a:rPr lang="en-GB" sz="5400" dirty="0">
                <a:solidFill>
                  <a:schemeClr val="bg1"/>
                </a:solidFill>
                <a:latin typeface="Finlandica" pitchFamily="2" charset="77"/>
              </a:rPr>
              <a:t>FinnGen Sandbox training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A33FCCF1-67BC-8C45-BDC6-B631742E86FD}"/>
              </a:ext>
            </a:extLst>
          </p:cNvPr>
          <p:cNvSpPr txBox="1">
            <a:spLocks/>
          </p:cNvSpPr>
          <p:nvPr/>
        </p:nvSpPr>
        <p:spPr>
          <a:xfrm>
            <a:off x="1524000" y="4101110"/>
            <a:ext cx="9144000" cy="981206"/>
          </a:xfrm>
          <a:prstGeom prst="rect">
            <a:avLst/>
          </a:prstGeom>
        </p:spPr>
        <p:txBody>
          <a:bodyPr anchor="t"/>
          <a:lstStyle>
            <a:lvl1pPr marL="227013" indent="-227013" algn="l" defTabSz="9128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1pPr>
            <a:lvl2pPr marL="6842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14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3pPr>
            <a:lvl4pPr marL="15986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58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800" dirty="0" err="1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December</a:t>
            </a:r>
            <a:r>
              <a:rPr lang="fi-FI" sz="1800" dirty="0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8th, 2021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800" dirty="0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Kumar Veerapen, </a:t>
            </a:r>
            <a:r>
              <a:rPr lang="fi-FI" sz="1800" dirty="0" err="1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PhD</a:t>
            </a:r>
            <a:endParaRPr lang="fi-FI" sz="1800" dirty="0">
              <a:solidFill>
                <a:schemeClr val="bg1"/>
              </a:solidFill>
              <a:latin typeface="Finlandica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800" dirty="0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veerapen@broadinstitute.org</a:t>
            </a:r>
            <a:endParaRPr lang="fi-FI" sz="1800" dirty="0">
              <a:solidFill>
                <a:schemeClr val="bg1"/>
              </a:solidFill>
              <a:latin typeface="Finlandica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800" dirty="0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https://sandbox.finngen.fi</a:t>
            </a:r>
            <a:endParaRPr lang="fi-FI" sz="1800" dirty="0">
              <a:solidFill>
                <a:schemeClr val="bg1"/>
              </a:solidFill>
              <a:latin typeface="Finlandica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fi-FI" sz="1800" dirty="0">
              <a:solidFill>
                <a:schemeClr val="bg1"/>
              </a:solidFill>
              <a:latin typeface="Finlandica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fi-FI" sz="1800" dirty="0">
              <a:solidFill>
                <a:schemeClr val="bg1"/>
              </a:solidFill>
              <a:latin typeface="Finlandica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1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163b27fc7_0_53"/>
          <p:cNvSpPr txBox="1">
            <a:spLocks noGrp="1"/>
          </p:cNvSpPr>
          <p:nvPr>
            <p:ph type="title"/>
          </p:nvPr>
        </p:nvSpPr>
        <p:spPr>
          <a:xfrm>
            <a:off x="404813" y="674688"/>
            <a:ext cx="11387100" cy="765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/>
              <a:t>Data Protection</a:t>
            </a:r>
            <a:endParaRPr/>
          </a:p>
        </p:txBody>
      </p:sp>
      <p:sp>
        <p:nvSpPr>
          <p:cNvPr id="324" name="Google Shape;324;gf163b27fc7_0_53"/>
          <p:cNvSpPr txBox="1">
            <a:spLocks noGrp="1"/>
          </p:cNvSpPr>
          <p:nvPr>
            <p:ph type="body" idx="1"/>
          </p:nvPr>
        </p:nvSpPr>
        <p:spPr>
          <a:xfrm>
            <a:off x="404825" y="1654175"/>
            <a:ext cx="11387100" cy="2997900"/>
          </a:xfrm>
          <a:prstGeom prst="rect">
            <a:avLst/>
          </a:prstGeom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i-FI" sz="2100" b="1">
                <a:solidFill>
                  <a:srgbClr val="000000"/>
                </a:solidFill>
              </a:rPr>
              <a:t>Data Protection: </a:t>
            </a:r>
            <a:endParaRPr sz="2100">
              <a:solidFill>
                <a:srgbClr val="000000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•"/>
            </a:pPr>
            <a:r>
              <a:rPr lang="fi-FI" sz="2100">
                <a:solidFill>
                  <a:srgbClr val="000000"/>
                </a:solidFill>
              </a:rPr>
              <a:t>For any data protection concern or matter, contact our Data Protection Officer by:</a:t>
            </a:r>
            <a:endParaRPr sz="2100">
              <a:solidFill>
                <a:srgbClr val="000000"/>
              </a:solidFill>
            </a:endParaRPr>
          </a:p>
          <a:p>
            <a:pPr marL="1371600" lvl="2" indent="-3619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•"/>
            </a:pPr>
            <a:r>
              <a:rPr lang="fi-FI" sz="2100">
                <a:solidFill>
                  <a:srgbClr val="000000"/>
                </a:solidFill>
              </a:rPr>
              <a:t>email </a:t>
            </a:r>
            <a:r>
              <a:rPr lang="fi-FI" sz="21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grp-finngen-dpo@helsinki.fi</a:t>
            </a:r>
            <a:r>
              <a:rPr lang="fi-FI" sz="2100">
                <a:solidFill>
                  <a:srgbClr val="000000"/>
                </a:solidFill>
                <a:highlight>
                  <a:schemeClr val="lt1"/>
                </a:highlight>
              </a:rPr>
              <a:t> </a:t>
            </a:r>
            <a:endParaRPr sz="2100">
              <a:solidFill>
                <a:srgbClr val="000000"/>
              </a:solidFill>
              <a:highlight>
                <a:schemeClr val="lt1"/>
              </a:highlight>
            </a:endParaRPr>
          </a:p>
          <a:p>
            <a:pPr marL="1371600" lvl="2" indent="-3619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•"/>
            </a:pPr>
            <a:r>
              <a:rPr lang="fi-FI" sz="2100">
                <a:solidFill>
                  <a:srgbClr val="000000"/>
                </a:solidFill>
              </a:rPr>
              <a:t>phone: +358 50 306 96 98</a:t>
            </a:r>
            <a:endParaRPr sz="2100">
              <a:solidFill>
                <a:srgbClr val="000000"/>
              </a:solidFill>
            </a:endParaRPr>
          </a:p>
          <a:p>
            <a:pPr marL="914400" lvl="1" indent="-3619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•"/>
            </a:pPr>
            <a:r>
              <a:rPr lang="fi-FI" sz="2100">
                <a:solidFill>
                  <a:srgbClr val="000000"/>
                </a:solidFill>
              </a:rPr>
              <a:t>If you suspect a data breach, report immediately by:</a:t>
            </a:r>
            <a:endParaRPr sz="2100">
              <a:solidFill>
                <a:srgbClr val="000000"/>
              </a:solidFill>
            </a:endParaRPr>
          </a:p>
          <a:p>
            <a:pPr marL="1371600" lvl="2" indent="-3619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•"/>
            </a:pPr>
            <a:r>
              <a:rPr lang="fi-FI" sz="2100">
                <a:solidFill>
                  <a:srgbClr val="000000"/>
                </a:solidFill>
              </a:rPr>
              <a:t>the electronic reporting form:</a:t>
            </a:r>
            <a:r>
              <a:rPr lang="fi-FI" sz="2100">
                <a:solidFill>
                  <a:srgbClr val="000000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i-FI" sz="21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https://elomake.helsinki.fi/lomakkeet/103627/lomake.html</a:t>
            </a:r>
            <a:endParaRPr sz="2100">
              <a:solidFill>
                <a:srgbClr val="000000"/>
              </a:solidFill>
            </a:endParaRPr>
          </a:p>
          <a:p>
            <a:pPr marL="1371600" lvl="2" indent="-36195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Char char="•"/>
            </a:pPr>
            <a:r>
              <a:rPr lang="fi-FI" sz="2100">
                <a:solidFill>
                  <a:srgbClr val="000000"/>
                </a:solidFill>
              </a:rPr>
              <a:t>or contact directly the DPO (see the email or phone above)</a:t>
            </a:r>
            <a:endParaRPr sz="2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09" y="3581984"/>
            <a:ext cx="4464405" cy="2933114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807050" y="669043"/>
            <a:ext cx="315508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en-GB" altLang="fi-FI" sz="2000" dirty="0"/>
              <a:t>Coordinating partners: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 bwMode="auto">
          <a:xfrm>
            <a:off x="10674056" y="3027047"/>
            <a:ext cx="198087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en-GB" altLang="fi-FI" sz="2000" dirty="0"/>
              <a:t>Funding: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 bwMode="auto">
          <a:xfrm>
            <a:off x="807050" y="3111842"/>
            <a:ext cx="2570832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en-GB" altLang="fi-FI" sz="2000" dirty="0"/>
              <a:t>Funding partners: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4773322" y="666389"/>
            <a:ext cx="1777069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en-GB" altLang="fi-FI" sz="2000" dirty="0"/>
              <a:t>Biobanks: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A70EA5C-F7DA-3943-9327-46483579240C}"/>
              </a:ext>
            </a:extLst>
          </p:cNvPr>
          <p:cNvSpPr txBox="1">
            <a:spLocks/>
          </p:cNvSpPr>
          <p:nvPr/>
        </p:nvSpPr>
        <p:spPr bwMode="auto">
          <a:xfrm>
            <a:off x="791346" y="245553"/>
            <a:ext cx="44959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en-GB" altLang="fi-FI" sz="3600" dirty="0" err="1"/>
              <a:t>FinnGen</a:t>
            </a:r>
            <a:r>
              <a:rPr lang="en-GB" altLang="fi-FI" sz="3600" dirty="0"/>
              <a:t> Partners</a:t>
            </a:r>
          </a:p>
        </p:txBody>
      </p:sp>
      <p:pic>
        <p:nvPicPr>
          <p:cNvPr id="16" name="Picture 28" descr="age1image256">
            <a:extLst>
              <a:ext uri="{FF2B5EF4-FFF2-40B4-BE49-F238E27FC236}">
                <a16:creationId xmlns:a16="http://schemas.microsoft.com/office/drawing/2014/main" id="{693FBC7E-3003-B043-B2A9-F67548F5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441" y="184150"/>
            <a:ext cx="1738658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Kuva 19">
            <a:extLst>
              <a:ext uri="{FF2B5EF4-FFF2-40B4-BE49-F238E27FC236}">
                <a16:creationId xmlns:a16="http://schemas.microsoft.com/office/drawing/2014/main" id="{0A8DA2EB-1E02-8D48-BF1E-9DE645AE2A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rgbClr val="0044B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74056" y="3792222"/>
            <a:ext cx="1271273" cy="6120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56" y="0"/>
            <a:ext cx="457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0" y="1441099"/>
            <a:ext cx="3292037" cy="18811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14" y="1619962"/>
            <a:ext cx="1200725" cy="69142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9E0D91A-628A-C44D-9284-329FA7356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06" y="6357144"/>
            <a:ext cx="1560770" cy="4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53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217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4063" cy="812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7235687"/>
          </a:xfrm>
          <a:prstGeom prst="rect">
            <a:avLst/>
          </a:prstGeom>
          <a:solidFill>
            <a:srgbClr val="26262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265218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2" y="281730"/>
            <a:ext cx="1712525" cy="1950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2E1BBE4-7F3D-2845-A4D9-0C9E96F170CE}"/>
              </a:ext>
            </a:extLst>
          </p:cNvPr>
          <p:cNvSpPr txBox="1">
            <a:spLocks/>
          </p:cNvSpPr>
          <p:nvPr/>
        </p:nvSpPr>
        <p:spPr>
          <a:xfrm>
            <a:off x="1002123" y="2595562"/>
            <a:ext cx="9660467" cy="1466850"/>
          </a:xfrm>
          <a:prstGeom prst="rect">
            <a:avLst/>
          </a:prstGeom>
        </p:spPr>
        <p:txBody>
          <a:bodyPr anchor="ctr"/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Arial" panose="020B0604020202020204" pitchFamily="34" charset="0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pPr algn="ctr"/>
            <a:r>
              <a:rPr lang="en-US" sz="5400" dirty="0" err="1">
                <a:solidFill>
                  <a:schemeClr val="bg1"/>
                </a:solidFill>
              </a:rPr>
              <a:t>Suuri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kiitos</a:t>
            </a:r>
            <a:r>
              <a:rPr lang="en-US" sz="5400" dirty="0">
                <a:solidFill>
                  <a:schemeClr val="bg1"/>
                </a:solidFill>
              </a:rPr>
              <a:t>!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Onko </a:t>
            </a:r>
            <a:r>
              <a:rPr lang="en-US" sz="5400" dirty="0" err="1">
                <a:solidFill>
                  <a:schemeClr val="bg1"/>
                </a:solidFill>
              </a:rPr>
              <a:t>kysyttävää</a:t>
            </a:r>
            <a:r>
              <a:rPr lang="en-US" sz="5400" dirty="0">
                <a:solidFill>
                  <a:schemeClr val="bg1"/>
                </a:solidFill>
              </a:rPr>
              <a:t>? </a:t>
            </a:r>
            <a:endParaRPr lang="en-GB" sz="5400" dirty="0">
              <a:solidFill>
                <a:schemeClr val="bg1"/>
              </a:solidFill>
              <a:latin typeface="Finlandica" pitchFamily="2" charset="77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A33FCCF1-67BC-8C45-BDC6-B631742E86FD}"/>
              </a:ext>
            </a:extLst>
          </p:cNvPr>
          <p:cNvSpPr txBox="1">
            <a:spLocks/>
          </p:cNvSpPr>
          <p:nvPr/>
        </p:nvSpPr>
        <p:spPr>
          <a:xfrm>
            <a:off x="1524000" y="4101110"/>
            <a:ext cx="9144000" cy="981206"/>
          </a:xfrm>
          <a:prstGeom prst="rect">
            <a:avLst/>
          </a:prstGeom>
        </p:spPr>
        <p:txBody>
          <a:bodyPr anchor="t"/>
          <a:lstStyle>
            <a:lvl1pPr marL="227013" indent="-227013" algn="l" defTabSz="912813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1pPr>
            <a:lvl2pPr marL="6842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14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3pPr>
            <a:lvl4pPr marL="15986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5813" indent="-227013" algn="l" defTabSz="912813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rgbClr val="3400D3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800" dirty="0" err="1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December</a:t>
            </a:r>
            <a:r>
              <a:rPr lang="fi-FI" sz="1800" dirty="0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 8th, 2021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800" dirty="0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Kumar Veerapen, </a:t>
            </a:r>
            <a:r>
              <a:rPr lang="fi-FI" sz="1800" dirty="0" err="1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</a:rPr>
              <a:t>PhD</a:t>
            </a:r>
            <a:endParaRPr lang="fi-FI" sz="1800" dirty="0">
              <a:solidFill>
                <a:schemeClr val="bg1"/>
              </a:solidFill>
              <a:latin typeface="Finlandica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800" dirty="0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veerapen@broadinstitute.org</a:t>
            </a:r>
            <a:endParaRPr lang="fi-FI" sz="1800" dirty="0">
              <a:solidFill>
                <a:schemeClr val="bg1"/>
              </a:solidFill>
              <a:latin typeface="Finlandica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800" dirty="0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https://sandbox.finngen.fi</a:t>
            </a:r>
            <a:endParaRPr lang="fi-FI" sz="1800" dirty="0">
              <a:solidFill>
                <a:schemeClr val="bg1"/>
              </a:solidFill>
              <a:latin typeface="Finlandica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fi-FI" sz="1800" dirty="0">
              <a:solidFill>
                <a:schemeClr val="bg1"/>
              </a:solidFill>
              <a:latin typeface="Finlandica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endParaRPr lang="fi-FI" sz="1800" dirty="0">
              <a:solidFill>
                <a:schemeClr val="bg1"/>
              </a:solidFill>
              <a:latin typeface="Finlandica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BDFBD-687D-C542-BF5E-E1E14828F1FF}"/>
              </a:ext>
            </a:extLst>
          </p:cNvPr>
          <p:cNvSpPr txBox="1"/>
          <p:nvPr/>
        </p:nvSpPr>
        <p:spPr>
          <a:xfrm>
            <a:off x="8209190" y="6211669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Please fill our post-training survey here: https://</a:t>
            </a:r>
            <a:r>
              <a:rPr lang="en-US" b="1" dirty="0" err="1">
                <a:solidFill>
                  <a:schemeClr val="bg1"/>
                </a:solidFill>
              </a:rPr>
              <a:t>forms.gle</a:t>
            </a:r>
            <a:r>
              <a:rPr lang="en-US" b="1" dirty="0">
                <a:solidFill>
                  <a:schemeClr val="bg1"/>
                </a:solidFill>
              </a:rPr>
              <a:t>/HzY5XDDx9XUGyPxR8</a:t>
            </a:r>
          </a:p>
        </p:txBody>
      </p:sp>
    </p:spTree>
    <p:extLst>
      <p:ext uri="{BB962C8B-B14F-4D97-AF65-F5344CB8AC3E}">
        <p14:creationId xmlns:p14="http://schemas.microsoft.com/office/powerpoint/2010/main" val="2427179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/>
              <a:t>Outline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/>
              <a:t>What is </a:t>
            </a:r>
            <a:r>
              <a:rPr lang="en-GB" sz="2400" dirty="0" err="1"/>
              <a:t>FinnGen</a:t>
            </a:r>
            <a:r>
              <a:rPr lang="en-GB" sz="2400" dirty="0"/>
              <a:t>?</a:t>
            </a:r>
          </a:p>
          <a:p>
            <a:endParaRPr lang="en-GB" sz="2400" dirty="0"/>
          </a:p>
          <a:p>
            <a:r>
              <a:rPr lang="en-GB" sz="2400" dirty="0"/>
              <a:t>Overview of the Sandbox</a:t>
            </a:r>
          </a:p>
          <a:p>
            <a:endParaRPr lang="en-GB" sz="2400" dirty="0"/>
          </a:p>
          <a:p>
            <a:r>
              <a:rPr lang="en-GB" sz="2400" dirty="0" err="1"/>
              <a:t>FinnGen</a:t>
            </a:r>
            <a:r>
              <a:rPr lang="en-GB" sz="2400" dirty="0"/>
              <a:t> Data Structure and Permissions</a:t>
            </a:r>
          </a:p>
          <a:p>
            <a:endParaRPr lang="en-GB" sz="2400" dirty="0"/>
          </a:p>
          <a:p>
            <a:r>
              <a:rPr lang="en-GB" sz="2400" dirty="0"/>
              <a:t>Costs of using the Sandbox</a:t>
            </a:r>
          </a:p>
          <a:p>
            <a:endParaRPr lang="en-GB" sz="2400" dirty="0"/>
          </a:p>
          <a:p>
            <a:r>
              <a:rPr lang="en-GB" sz="2400" dirty="0"/>
              <a:t>Breakout room activities</a:t>
            </a:r>
          </a:p>
          <a:p>
            <a:endParaRPr lang="en-GB" sz="2400" dirty="0"/>
          </a:p>
          <a:p>
            <a:r>
              <a:rPr lang="en-GB" sz="2400" dirty="0"/>
              <a:t>Additional resources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D1328-3003-474B-89DF-E9F88E5EC458}"/>
              </a:ext>
            </a:extLst>
          </p:cNvPr>
          <p:cNvSpPr txBox="1"/>
          <p:nvPr/>
        </p:nvSpPr>
        <p:spPr>
          <a:xfrm>
            <a:off x="8209190" y="6211669"/>
            <a:ext cx="60987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Please fill our post-training survey here: https://</a:t>
            </a:r>
            <a:r>
              <a:rPr lang="en-US" b="1" dirty="0" err="1">
                <a:solidFill>
                  <a:schemeClr val="accent5"/>
                </a:solidFill>
              </a:rPr>
              <a:t>forms.gle</a:t>
            </a:r>
            <a:r>
              <a:rPr lang="en-US" b="1" dirty="0">
                <a:solidFill>
                  <a:schemeClr val="accent5"/>
                </a:solidFill>
              </a:rPr>
              <a:t>/HzY5XDDx9XUGyPxR8</a:t>
            </a:r>
          </a:p>
        </p:txBody>
      </p:sp>
    </p:spTree>
    <p:extLst>
      <p:ext uri="{BB962C8B-B14F-4D97-AF65-F5344CB8AC3E}">
        <p14:creationId xmlns:p14="http://schemas.microsoft.com/office/powerpoint/2010/main" val="266418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>
            <a:extLst>
              <a:ext uri="{FF2B5EF4-FFF2-40B4-BE49-F238E27FC236}">
                <a16:creationId xmlns:a16="http://schemas.microsoft.com/office/drawing/2014/main" id="{9D644357-7FE5-4BCA-8FB1-62ABB99F3ABF}"/>
              </a:ext>
            </a:extLst>
          </p:cNvPr>
          <p:cNvSpPr/>
          <p:nvPr/>
        </p:nvSpPr>
        <p:spPr>
          <a:xfrm>
            <a:off x="6053150" y="2505316"/>
            <a:ext cx="2037819" cy="2201290"/>
          </a:xfrm>
          <a:prstGeom prst="can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2400" b="1" dirty="0">
                <a:solidFill>
                  <a:schemeClr val="bg1"/>
                </a:solidFill>
                <a:latin typeface="Finlandica" pitchFamily="2" charset="77"/>
                <a:cs typeface="Arial"/>
              </a:rPr>
              <a:t>321 400</a:t>
            </a:r>
            <a:endParaRPr lang="fi-FI" sz="2400" b="1" dirty="0">
              <a:solidFill>
                <a:schemeClr val="bg1"/>
              </a:solidFill>
              <a:latin typeface="Finlandica" pitchFamily="2" charset="77"/>
              <a:cs typeface="Arial"/>
            </a:endParaRPr>
          </a:p>
          <a:p>
            <a:pPr algn="ctr">
              <a:defRPr/>
            </a:pPr>
            <a:r>
              <a:rPr lang="en-US" sz="2400" dirty="0"/>
              <a:t> </a:t>
            </a:r>
            <a:r>
              <a:rPr lang="en-GB" sz="2400" dirty="0">
                <a:solidFill>
                  <a:prstClr val="white"/>
                </a:solidFill>
              </a:rPr>
              <a:t>individuals</a:t>
            </a:r>
          </a:p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Combined genotype and register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7E3890-FE3F-42E0-8C96-9E3E2AC8DA8F}"/>
              </a:ext>
            </a:extLst>
          </p:cNvPr>
          <p:cNvSpPr txBox="1"/>
          <p:nvPr/>
        </p:nvSpPr>
        <p:spPr>
          <a:xfrm>
            <a:off x="1153323" y="1885883"/>
            <a:ext cx="2016578" cy="36933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Population samples</a:t>
            </a:r>
          </a:p>
        </p:txBody>
      </p:sp>
      <p:sp>
        <p:nvSpPr>
          <p:cNvPr id="5" name="Right Arrow Callout 4">
            <a:extLst>
              <a:ext uri="{FF2B5EF4-FFF2-40B4-BE49-F238E27FC236}">
                <a16:creationId xmlns:a16="http://schemas.microsoft.com/office/drawing/2014/main" id="{20F68824-60C2-4D4B-BFE2-3D5048DF107F}"/>
              </a:ext>
            </a:extLst>
          </p:cNvPr>
          <p:cNvSpPr/>
          <p:nvPr/>
        </p:nvSpPr>
        <p:spPr>
          <a:xfrm>
            <a:off x="1115723" y="3063369"/>
            <a:ext cx="2577429" cy="905567"/>
          </a:xfrm>
          <a:prstGeom prst="rightArrowCallout">
            <a:avLst/>
          </a:prstGeom>
          <a:solidFill>
            <a:schemeClr val="accent1"/>
          </a:solidFill>
          <a:ln>
            <a:solidFill>
              <a:srgbClr val="1025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Genotyping</a:t>
            </a:r>
          </a:p>
          <a:p>
            <a:pPr algn="ctr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(655,973 markers)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ight Arrow Callout 5">
            <a:extLst>
              <a:ext uri="{FF2B5EF4-FFF2-40B4-BE49-F238E27FC236}">
                <a16:creationId xmlns:a16="http://schemas.microsoft.com/office/drawing/2014/main" id="{7339919E-896D-47BE-997E-D6DA4066217F}"/>
              </a:ext>
            </a:extLst>
          </p:cNvPr>
          <p:cNvSpPr/>
          <p:nvPr/>
        </p:nvSpPr>
        <p:spPr>
          <a:xfrm>
            <a:off x="3915475" y="2805932"/>
            <a:ext cx="2018774" cy="1420443"/>
          </a:xfrm>
          <a:prstGeom prst="rightArrowCallout">
            <a:avLst/>
          </a:prstGeom>
          <a:solidFill>
            <a:schemeClr val="accent1"/>
          </a:solidFill>
          <a:ln>
            <a:solidFill>
              <a:srgbClr val="1025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</a:rPr>
              <a:t>Imputation</a:t>
            </a:r>
          </a:p>
          <a:p>
            <a:pPr algn="ctr">
              <a:defRPr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Total markers: 16,962,023</a:t>
            </a:r>
          </a:p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5A6F613B-7136-4E14-9903-A3140A597826}"/>
              </a:ext>
            </a:extLst>
          </p:cNvPr>
          <p:cNvSpPr/>
          <p:nvPr/>
        </p:nvSpPr>
        <p:spPr>
          <a:xfrm>
            <a:off x="1918789" y="2462466"/>
            <a:ext cx="485648" cy="487235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21E2A01F-73BD-4745-8541-8428DF5B00AF}"/>
              </a:ext>
            </a:extLst>
          </p:cNvPr>
          <p:cNvSpPr/>
          <p:nvPr/>
        </p:nvSpPr>
        <p:spPr>
          <a:xfrm rot="10800000">
            <a:off x="1918789" y="4097165"/>
            <a:ext cx="485648" cy="487235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8640F202-B3F2-41DE-93AB-12C4B8F49C12}"/>
              </a:ext>
            </a:extLst>
          </p:cNvPr>
          <p:cNvSpPr/>
          <p:nvPr/>
        </p:nvSpPr>
        <p:spPr>
          <a:xfrm rot="5400000">
            <a:off x="8243330" y="3330601"/>
            <a:ext cx="484061" cy="487236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4963DCCE-00FB-4F6C-8F8D-4F6D96706DF0}"/>
              </a:ext>
            </a:extLst>
          </p:cNvPr>
          <p:cNvSpPr/>
          <p:nvPr/>
        </p:nvSpPr>
        <p:spPr>
          <a:xfrm>
            <a:off x="6884784" y="4930384"/>
            <a:ext cx="484061" cy="487236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8F70B5-C8A3-4731-9D1D-5535D84E1CD4}"/>
              </a:ext>
            </a:extLst>
          </p:cNvPr>
          <p:cNvSpPr txBox="1"/>
          <p:nvPr/>
        </p:nvSpPr>
        <p:spPr>
          <a:xfrm>
            <a:off x="6054987" y="5641399"/>
            <a:ext cx="2097626" cy="36933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Association analyses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B23F4C-F585-4B4C-B717-79D4730C6F44}"/>
              </a:ext>
            </a:extLst>
          </p:cNvPr>
          <p:cNvSpPr txBox="1"/>
          <p:nvPr/>
        </p:nvSpPr>
        <p:spPr>
          <a:xfrm>
            <a:off x="791958" y="4755805"/>
            <a:ext cx="2744073" cy="64633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Hospital biobank samples</a:t>
            </a:r>
          </a:p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Blood Service’s biobank</a:t>
            </a:r>
          </a:p>
        </p:txBody>
      </p:sp>
      <p:sp>
        <p:nvSpPr>
          <p:cNvPr id="92173" name="Title 1">
            <a:extLst>
              <a:ext uri="{FF2B5EF4-FFF2-40B4-BE49-F238E27FC236}">
                <a16:creationId xmlns:a16="http://schemas.microsoft.com/office/drawing/2014/main" id="{04E957C4-EF9D-4456-BD15-8D16B14356DD}"/>
              </a:ext>
            </a:extLst>
          </p:cNvPr>
          <p:cNvSpPr txBox="1">
            <a:spLocks/>
          </p:cNvSpPr>
          <p:nvPr/>
        </p:nvSpPr>
        <p:spPr bwMode="auto">
          <a:xfrm>
            <a:off x="791957" y="413267"/>
            <a:ext cx="9584416" cy="7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14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86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58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0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2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4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46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GB" altLang="fi-FI" sz="4000" b="1" dirty="0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Generating Results from </a:t>
            </a:r>
            <a:r>
              <a:rPr lang="en-GB" altLang="fi-FI" sz="4000" b="1" dirty="0" err="1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FinnGen</a:t>
            </a:r>
            <a:endParaRPr lang="en-GB" altLang="fi-FI" sz="4000" b="1" dirty="0">
              <a:solidFill>
                <a:schemeClr val="accent5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519879-B3DF-E146-A775-EEDFF7B4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597" y="5174002"/>
            <a:ext cx="1397000" cy="1587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BCED0AB-1219-E745-AB87-64F4D56D63E8}"/>
              </a:ext>
            </a:extLst>
          </p:cNvPr>
          <p:cNvSpPr/>
          <p:nvPr/>
        </p:nvSpPr>
        <p:spPr>
          <a:xfrm>
            <a:off x="5372968" y="6149629"/>
            <a:ext cx="34515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solidFill>
                  <a:srgbClr val="3C4043"/>
                </a:solidFill>
                <a:latin typeface="Roboto"/>
              </a:rPr>
              <a:t>Current data freeze for release 7:</a:t>
            </a:r>
          </a:p>
          <a:p>
            <a:pPr algn="ctr"/>
            <a:r>
              <a:rPr lang="fi-FI" b="1" dirty="0">
                <a:latin typeface="Finlandica" pitchFamily="2" charset="77"/>
                <a:cs typeface="Arial"/>
              </a:rPr>
              <a:t>4,149</a:t>
            </a:r>
            <a:r>
              <a:rPr lang="en-US" dirty="0"/>
              <a:t> endpoints</a:t>
            </a:r>
          </a:p>
          <a:p>
            <a:pPr algn="ctr"/>
            <a:r>
              <a:rPr lang="en-US" i="1" dirty="0">
                <a:solidFill>
                  <a:srgbClr val="3C4043"/>
                </a:solidFill>
                <a:latin typeface="Roboto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4F12EB-A411-40AF-8059-6B381D685067}"/>
              </a:ext>
            </a:extLst>
          </p:cNvPr>
          <p:cNvSpPr txBox="1"/>
          <p:nvPr/>
        </p:nvSpPr>
        <p:spPr>
          <a:xfrm>
            <a:off x="9372429" y="3279428"/>
            <a:ext cx="2211759" cy="369332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prstClr val="black"/>
                </a:solidFill>
              </a:rPr>
              <a:t>National register data</a:t>
            </a:r>
          </a:p>
        </p:txBody>
      </p:sp>
    </p:spTree>
    <p:extLst>
      <p:ext uri="{BB962C8B-B14F-4D97-AF65-F5344CB8AC3E}">
        <p14:creationId xmlns:p14="http://schemas.microsoft.com/office/powerpoint/2010/main" val="331815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4E3BA3E-740E-3F43-8B5B-E6522496FA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6"/>
          <a:stretch/>
        </p:blipFill>
        <p:spPr bwMode="auto">
          <a:xfrm>
            <a:off x="1213659" y="1280159"/>
            <a:ext cx="9325206" cy="534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155C264-0DC6-E940-8EC8-0A5AB5E6E84B}"/>
              </a:ext>
            </a:extLst>
          </p:cNvPr>
          <p:cNvSpPr txBox="1">
            <a:spLocks/>
          </p:cNvSpPr>
          <p:nvPr/>
        </p:nvSpPr>
        <p:spPr bwMode="auto">
          <a:xfrm>
            <a:off x="791957" y="413267"/>
            <a:ext cx="9584416" cy="764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42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14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986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5813" indent="-2270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30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02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74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4613" indent="-227013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rgbClr val="3400D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4000" b="1" dirty="0" err="1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Endpoint</a:t>
            </a:r>
            <a:r>
              <a:rPr lang="fi-FI" altLang="fi-FI" sz="4000" b="1" dirty="0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 </a:t>
            </a:r>
            <a:r>
              <a:rPr lang="fi-FI" altLang="fi-FI" sz="4000" b="1" dirty="0" err="1">
                <a:solidFill>
                  <a:schemeClr val="accent5"/>
                </a:solidFill>
                <a:ea typeface="Roboto Light" panose="02000000000000000000" pitchFamily="2" charset="0"/>
                <a:cs typeface="Open Sans Light" panose="020B0306030504020204" pitchFamily="34" charset="0"/>
              </a:rPr>
              <a:t>Curation</a:t>
            </a:r>
            <a:endParaRPr lang="fi-FI" altLang="fi-FI" sz="4000" b="1" dirty="0">
              <a:solidFill>
                <a:schemeClr val="accent5"/>
              </a:solidFill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281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75369DD-2686-4349-8FA9-2AF1C766B697}"/>
              </a:ext>
            </a:extLst>
          </p:cNvPr>
          <p:cNvSpPr txBox="1">
            <a:spLocks/>
          </p:cNvSpPr>
          <p:nvPr/>
        </p:nvSpPr>
        <p:spPr bwMode="auto">
          <a:xfrm>
            <a:off x="404814" y="1230100"/>
            <a:ext cx="8877976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Finlandica" pitchFamily="2" charset="77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r>
              <a:rPr lang="en-GB" dirty="0" err="1">
                <a:cs typeface="Arial"/>
              </a:rPr>
              <a:t>FinnGen</a:t>
            </a:r>
            <a:r>
              <a:rPr lang="en-GB" dirty="0">
                <a:cs typeface="Arial"/>
              </a:rPr>
              <a:t> Current Data Freeze</a:t>
            </a:r>
            <a:endParaRPr lang="en-GB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7DA6C61-8479-A746-ABB5-22C35A6C3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14" y="2209589"/>
            <a:ext cx="4663916" cy="3619896"/>
          </a:xfrm>
        </p:spPr>
        <p:txBody>
          <a:bodyPr/>
          <a:lstStyle/>
          <a:p>
            <a:pPr marL="0" indent="0">
              <a:buNone/>
            </a:pPr>
            <a:r>
              <a:rPr lang="en-GB" sz="1600" b="1" dirty="0"/>
              <a:t>Welcome to an expedition to the frontier of genomics and medicine!</a:t>
            </a:r>
          </a:p>
          <a:p>
            <a:pPr marL="0" indent="0">
              <a:buNone/>
            </a:pPr>
            <a:br>
              <a:rPr lang="en-GB" sz="1600" i="1" dirty="0"/>
            </a:br>
            <a:endParaRPr lang="en-GB" sz="1600" i="1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endParaRPr lang="en-GB" sz="1600" dirty="0"/>
          </a:p>
          <a:p>
            <a:pPr marL="0" indent="0">
              <a:buNone/>
            </a:pPr>
            <a:r>
              <a:rPr lang="en-GB" sz="1600" dirty="0"/>
              <a:t> </a:t>
            </a:r>
          </a:p>
          <a:p>
            <a:pPr marL="0" indent="0">
              <a:buNone/>
            </a:pPr>
            <a:endParaRPr lang="en-GB" sz="16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AAD3E1-9C69-B544-A524-939D82CED47E}"/>
              </a:ext>
            </a:extLst>
          </p:cNvPr>
          <p:cNvGrpSpPr/>
          <p:nvPr/>
        </p:nvGrpSpPr>
        <p:grpSpPr>
          <a:xfrm>
            <a:off x="5535387" y="2313789"/>
            <a:ext cx="5632102" cy="3691353"/>
            <a:chOff x="5376251" y="1731531"/>
            <a:chExt cx="6076988" cy="39829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C08EB45-AAD3-3A4D-AE7A-A37C0F19D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64887" y="3218294"/>
              <a:ext cx="983205" cy="98320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98EDC43-E8E0-FA45-82C1-CD5654F8FACE}"/>
                </a:ext>
              </a:extLst>
            </p:cNvPr>
            <p:cNvSpPr/>
            <p:nvPr/>
          </p:nvSpPr>
          <p:spPr>
            <a:xfrm>
              <a:off x="6789323" y="2492057"/>
              <a:ext cx="1446314" cy="398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Individuals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F3CE042-9EF2-D84D-AFA4-BF353123219A}"/>
                </a:ext>
              </a:extLst>
            </p:cNvPr>
            <p:cNvSpPr/>
            <p:nvPr/>
          </p:nvSpPr>
          <p:spPr>
            <a:xfrm>
              <a:off x="6776147" y="1731531"/>
              <a:ext cx="2878444" cy="96305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5200" b="1" dirty="0">
                  <a:solidFill>
                    <a:srgbClr val="3500D3"/>
                  </a:solidFill>
                  <a:latin typeface="Finlandica" pitchFamily="2" charset="77"/>
                  <a:cs typeface="Arial"/>
                </a:rPr>
                <a:t>321 400</a:t>
              </a:r>
              <a:endParaRPr lang="fi-FI" sz="5200" b="1" dirty="0">
                <a:solidFill>
                  <a:srgbClr val="3500D3"/>
                </a:solidFill>
                <a:latin typeface="Finlandica" pitchFamily="2" charset="77"/>
                <a:cs typeface="Arial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A0D5746-21D3-0540-9380-4233C4120867}"/>
                </a:ext>
              </a:extLst>
            </p:cNvPr>
            <p:cNvSpPr/>
            <p:nvPr/>
          </p:nvSpPr>
          <p:spPr>
            <a:xfrm>
              <a:off x="6789323" y="3829095"/>
              <a:ext cx="1148818" cy="398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Variants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C9E64AA-3E32-DD43-B75D-329E708144BB}"/>
                </a:ext>
              </a:extLst>
            </p:cNvPr>
            <p:cNvSpPr/>
            <p:nvPr/>
          </p:nvSpPr>
          <p:spPr>
            <a:xfrm>
              <a:off x="6776147" y="3068569"/>
              <a:ext cx="4663916" cy="9630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5200" b="1" dirty="0">
                  <a:solidFill>
                    <a:srgbClr val="3500D3"/>
                  </a:solidFill>
                  <a:latin typeface="Finlandica" pitchFamily="2" charset="77"/>
                  <a:cs typeface="Arial"/>
                </a:rPr>
                <a:t>16 962 023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4A01A4E-95C9-994B-9F15-DEB0C2BC6B5B}"/>
                </a:ext>
              </a:extLst>
            </p:cNvPr>
            <p:cNvSpPr/>
            <p:nvPr/>
          </p:nvSpPr>
          <p:spPr>
            <a:xfrm>
              <a:off x="6802499" y="5166133"/>
              <a:ext cx="1570847" cy="3985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>
                  <a:solidFill>
                    <a:srgbClr val="3500D3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Phenotypes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B23B41-8410-2846-8CDB-D177FBD88AA2}"/>
                </a:ext>
              </a:extLst>
            </p:cNvPr>
            <p:cNvSpPr/>
            <p:nvPr/>
          </p:nvSpPr>
          <p:spPr>
            <a:xfrm>
              <a:off x="6789323" y="4405606"/>
              <a:ext cx="4663916" cy="9630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i-FI" sz="5200" b="1" dirty="0">
                  <a:solidFill>
                    <a:srgbClr val="3500D3"/>
                  </a:solidFill>
                  <a:latin typeface="Finlandica" pitchFamily="2" charset="77"/>
                  <a:cs typeface="Arial"/>
                </a:rPr>
                <a:t>4 149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959BC8-B10D-FC4A-8738-C21CD8E2D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7509" y="1845795"/>
              <a:ext cx="857960" cy="98582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D802EBB-690D-BC4A-80AB-55BF40347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6251" y="4588167"/>
              <a:ext cx="1145635" cy="1126301"/>
            </a:xfrm>
            <a:prstGeom prst="rect">
              <a:avLst/>
            </a:prstGeom>
          </p:spPr>
        </p:pic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737AB25-560C-E34C-9C21-A4FB53C48DD5}"/>
              </a:ext>
            </a:extLst>
          </p:cNvPr>
          <p:cNvSpPr/>
          <p:nvPr/>
        </p:nvSpPr>
        <p:spPr>
          <a:xfrm>
            <a:off x="6845010" y="6031255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i-FI" sz="12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(Release 7)</a:t>
            </a:r>
          </a:p>
        </p:txBody>
      </p:sp>
      <p:sp>
        <p:nvSpPr>
          <p:cNvPr id="31" name="Rectangle 30">
            <a:hlinkClick r:id="rId6" action="ppaction://hlinksldjump"/>
            <a:extLst>
              <a:ext uri="{FF2B5EF4-FFF2-40B4-BE49-F238E27FC236}">
                <a16:creationId xmlns:a16="http://schemas.microsoft.com/office/drawing/2014/main" id="{616761ED-8D51-BB44-83FE-BA900891D8E6}"/>
              </a:ext>
            </a:extLst>
          </p:cNvPr>
          <p:cNvSpPr/>
          <p:nvPr/>
        </p:nvSpPr>
        <p:spPr>
          <a:xfrm>
            <a:off x="249382" y="318655"/>
            <a:ext cx="1620982" cy="734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7" name="Rectangle 36">
            <a:hlinkClick r:id="rId7" action="ppaction://hlinksldjump"/>
            <a:extLst>
              <a:ext uri="{FF2B5EF4-FFF2-40B4-BE49-F238E27FC236}">
                <a16:creationId xmlns:a16="http://schemas.microsoft.com/office/drawing/2014/main" id="{C1416E6B-D412-3540-88A7-5449499B6BC3}"/>
              </a:ext>
            </a:extLst>
          </p:cNvPr>
          <p:cNvSpPr/>
          <p:nvPr/>
        </p:nvSpPr>
        <p:spPr>
          <a:xfrm>
            <a:off x="2161110" y="318655"/>
            <a:ext cx="1801289" cy="734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8" name="Rectangle 37">
            <a:hlinkClick r:id="rId8" action="ppaction://hlinksldjump"/>
            <a:extLst>
              <a:ext uri="{FF2B5EF4-FFF2-40B4-BE49-F238E27FC236}">
                <a16:creationId xmlns:a16="http://schemas.microsoft.com/office/drawing/2014/main" id="{F2DE3DF1-709E-1A47-8806-7E5FA34C2652}"/>
              </a:ext>
            </a:extLst>
          </p:cNvPr>
          <p:cNvSpPr/>
          <p:nvPr/>
        </p:nvSpPr>
        <p:spPr>
          <a:xfrm>
            <a:off x="4258239" y="328439"/>
            <a:ext cx="1620982" cy="734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41" name="Rectangle 40">
            <a:hlinkClick r:id="" action="ppaction://noaction"/>
            <a:extLst>
              <a:ext uri="{FF2B5EF4-FFF2-40B4-BE49-F238E27FC236}">
                <a16:creationId xmlns:a16="http://schemas.microsoft.com/office/drawing/2014/main" id="{F3B99BFB-34E3-004E-97BF-6EA72586E891}"/>
              </a:ext>
            </a:extLst>
          </p:cNvPr>
          <p:cNvSpPr/>
          <p:nvPr/>
        </p:nvSpPr>
        <p:spPr>
          <a:xfrm>
            <a:off x="8672432" y="336552"/>
            <a:ext cx="2227345" cy="734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13DBCAC-1E02-8942-BEAB-5A6C52BF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02" y="2863143"/>
            <a:ext cx="4231245" cy="366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13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31A63-1C16-4446-8569-732ABE52A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200" dirty="0" err="1"/>
              <a:t>FinnGen</a:t>
            </a:r>
            <a:r>
              <a:rPr lang="en-GB" sz="4200" dirty="0"/>
              <a:t> Sandbox v8.1 for Data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87959-D202-4941-8F08-7C48F5FD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813" y="1654175"/>
            <a:ext cx="5513849" cy="4094163"/>
          </a:xfrm>
        </p:spPr>
        <p:txBody>
          <a:bodyPr/>
          <a:lstStyle/>
          <a:p>
            <a:r>
              <a:rPr lang="en-GB" dirty="0"/>
              <a:t>Cloud-based (GCP)  browser platform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Target audience:</a:t>
            </a:r>
          </a:p>
          <a:p>
            <a:pPr lvl="1"/>
            <a:r>
              <a:rPr lang="en-GB" dirty="0"/>
              <a:t>Analysts</a:t>
            </a:r>
          </a:p>
          <a:p>
            <a:pPr lvl="1"/>
            <a:r>
              <a:rPr lang="en-GB" dirty="0"/>
              <a:t>Physician-scientists</a:t>
            </a:r>
          </a:p>
          <a:p>
            <a:pPr lvl="1"/>
            <a:r>
              <a:rPr lang="en-GB" dirty="0"/>
              <a:t>Many more…!</a:t>
            </a:r>
          </a:p>
          <a:p>
            <a:endParaRPr lang="en-GB" dirty="0"/>
          </a:p>
          <a:p>
            <a:r>
              <a:rPr lang="en-GB" dirty="0"/>
              <a:t>IVM to access data and run analysis and access the Sandbox tools 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A598A-29C7-314A-9479-8FCDBC165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475" y="2614332"/>
            <a:ext cx="5849471" cy="3429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9D91793-0D7E-054E-A30C-B5E436F01BBF}"/>
              </a:ext>
            </a:extLst>
          </p:cNvPr>
          <p:cNvSpPr txBox="1"/>
          <p:nvPr/>
        </p:nvSpPr>
        <p:spPr>
          <a:xfrm>
            <a:off x="6708371" y="5640786"/>
            <a:ext cx="6101542" cy="402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800" dirty="0">
                <a:solidFill>
                  <a:schemeClr val="bg1"/>
                </a:solidFill>
                <a:latin typeface="Finlandica" pitchFamily="2" charset="77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https://sandbox.finngen.fi</a:t>
            </a:r>
            <a:endParaRPr lang="fi-FI" sz="1800" dirty="0">
              <a:solidFill>
                <a:schemeClr val="bg1"/>
              </a:solidFill>
              <a:latin typeface="Finlandica" pitchFamily="2" charset="77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7532F7-175B-6F46-BE5D-2ACEFBB0BAE3}"/>
              </a:ext>
            </a:extLst>
          </p:cNvPr>
          <p:cNvSpPr txBox="1"/>
          <p:nvPr/>
        </p:nvSpPr>
        <p:spPr>
          <a:xfrm>
            <a:off x="9209196" y="6027003"/>
            <a:ext cx="2982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/>
              <a:t>Notes</a:t>
            </a:r>
            <a:r>
              <a:rPr lang="en-GB" sz="1600" dirty="0"/>
              <a:t>:</a:t>
            </a:r>
          </a:p>
          <a:p>
            <a:r>
              <a:rPr lang="en-GB" sz="1600" b="1" dirty="0"/>
              <a:t>GCP</a:t>
            </a:r>
            <a:r>
              <a:rPr lang="en-GB" sz="1600" dirty="0"/>
              <a:t> --  Google Cloud Platform</a:t>
            </a:r>
          </a:p>
          <a:p>
            <a:r>
              <a:rPr lang="en-GB" sz="1600" b="1" dirty="0"/>
              <a:t>IVM</a:t>
            </a:r>
            <a:r>
              <a:rPr lang="en-GB" sz="1600" dirty="0"/>
              <a:t> – Interactive Virtual Machine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B4F5B1-131B-5942-8B9A-6D2A62DC94FE}"/>
              </a:ext>
            </a:extLst>
          </p:cNvPr>
          <p:cNvGrpSpPr/>
          <p:nvPr/>
        </p:nvGrpSpPr>
        <p:grpSpPr>
          <a:xfrm>
            <a:off x="4329764" y="6043332"/>
            <a:ext cx="752130" cy="763852"/>
            <a:chOff x="776048" y="2630047"/>
            <a:chExt cx="752130" cy="763852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BCED60D-27D7-9345-BBA8-EB66823C92A0}"/>
                </a:ext>
              </a:extLst>
            </p:cNvPr>
            <p:cNvSpPr/>
            <p:nvPr/>
          </p:nvSpPr>
          <p:spPr>
            <a:xfrm>
              <a:off x="776049" y="2984664"/>
              <a:ext cx="752129" cy="400110"/>
            </a:xfrm>
            <a:prstGeom prst="rect">
              <a:avLst/>
            </a:prstGeom>
            <a:solidFill>
              <a:srgbClr val="3500D3"/>
            </a:solidFill>
            <a:ln>
              <a:solidFill>
                <a:srgbClr val="3500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E7FC2D-30EC-764B-BE44-3911469642C3}"/>
                </a:ext>
              </a:extLst>
            </p:cNvPr>
            <p:cNvSpPr txBox="1"/>
            <p:nvPr/>
          </p:nvSpPr>
          <p:spPr>
            <a:xfrm>
              <a:off x="844285" y="2630047"/>
              <a:ext cx="6303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>
                  <a:solidFill>
                    <a:srgbClr val="3500D3"/>
                  </a:solidFill>
                  <a:latin typeface="Finlandica" pitchFamily="2" charset="77"/>
                </a:rPr>
                <a:t>IVM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AD91A64-9668-2242-9350-7CBFC963F3F2}"/>
                </a:ext>
              </a:extLst>
            </p:cNvPr>
            <p:cNvSpPr txBox="1"/>
            <p:nvPr/>
          </p:nvSpPr>
          <p:spPr>
            <a:xfrm>
              <a:off x="808997" y="2978401"/>
              <a:ext cx="685713" cy="4154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 directory 1TB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EBC7096-8113-F64A-A968-E6A16E2045A3}"/>
                </a:ext>
              </a:extLst>
            </p:cNvPr>
            <p:cNvSpPr/>
            <p:nvPr/>
          </p:nvSpPr>
          <p:spPr>
            <a:xfrm>
              <a:off x="776048" y="2675543"/>
              <a:ext cx="752129" cy="309119"/>
            </a:xfrm>
            <a:prstGeom prst="rect">
              <a:avLst/>
            </a:prstGeom>
            <a:noFill/>
            <a:ln>
              <a:solidFill>
                <a:srgbClr val="3500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2365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A69E-F3FF-F540-8FC1-8191D3785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Sandbox Empowers </a:t>
            </a:r>
            <a:r>
              <a:rPr lang="en-GB" dirty="0" err="1"/>
              <a:t>FinnGen</a:t>
            </a:r>
            <a:r>
              <a:rPr lang="en-GB" dirty="0"/>
              <a:t> Users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E4CF948-440C-A04E-AB05-308BEB3162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1" t="14011" r="7242" b="5992"/>
          <a:stretch/>
        </p:blipFill>
        <p:spPr bwMode="auto">
          <a:xfrm>
            <a:off x="1857772" y="1363749"/>
            <a:ext cx="8171656" cy="549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DF89FC15-4932-D44D-90CA-8859B1187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9C24DB0-7188-C749-8B11-DD9FFE9BDD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341A2C-1081-3F41-936D-2C114860964F}"/>
              </a:ext>
            </a:extLst>
          </p:cNvPr>
          <p:cNvSpPr txBox="1"/>
          <p:nvPr/>
        </p:nvSpPr>
        <p:spPr>
          <a:xfrm>
            <a:off x="8748357" y="6550223"/>
            <a:ext cx="35137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/>
              <a:t>This is on your Sandbox landing/desktop page</a:t>
            </a:r>
          </a:p>
        </p:txBody>
      </p:sp>
    </p:spTree>
    <p:extLst>
      <p:ext uri="{BB962C8B-B14F-4D97-AF65-F5344CB8AC3E}">
        <p14:creationId xmlns:p14="http://schemas.microsoft.com/office/powerpoint/2010/main" val="201944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A359B50-71AD-A841-A549-C1A6AB74D611}"/>
              </a:ext>
            </a:extLst>
          </p:cNvPr>
          <p:cNvSpPr txBox="1">
            <a:spLocks/>
          </p:cNvSpPr>
          <p:nvPr/>
        </p:nvSpPr>
        <p:spPr bwMode="auto">
          <a:xfrm>
            <a:off x="404813" y="1402629"/>
            <a:ext cx="11387137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rgbClr val="3400D3"/>
                </a:solidFill>
                <a:latin typeface="Finlandica" pitchFamily="2" charset="77"/>
                <a:ea typeface="Roboto Light" panose="02000000000000000000" pitchFamily="2" charset="0"/>
                <a:cs typeface="Open Sans Light" panose="020B0306030504020204" pitchFamily="34" charset="0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3400D3"/>
                </a:solidFill>
                <a:latin typeface="Arial" charset="0"/>
                <a:ea typeface="Roboto Light" charset="0"/>
                <a:cs typeface="Open Sans Light" charset="0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Arial" charset="0"/>
                <a:ea typeface="Roboto Light" charset="0"/>
                <a:cs typeface="Open Sans Light" charset="0"/>
              </a:defRPr>
            </a:lvl9pPr>
          </a:lstStyle>
          <a:p>
            <a:endParaRPr lang="en-GB" sz="3800" b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AC2C6-9414-FE4D-8865-488530732AED}"/>
              </a:ext>
            </a:extLst>
          </p:cNvPr>
          <p:cNvSpPr txBox="1"/>
          <p:nvPr/>
        </p:nvSpPr>
        <p:spPr>
          <a:xfrm>
            <a:off x="3480458" y="2718215"/>
            <a:ext cx="3274796" cy="1386085"/>
          </a:xfrm>
          <a:prstGeom prst="rect">
            <a:avLst/>
          </a:prstGeom>
          <a:noFill/>
        </p:spPr>
        <p:txBody>
          <a:bodyPr wrap="square" lIns="54000" tIns="46800" rIns="18000" rtlCol="0">
            <a:spAutoFit/>
          </a:bodyPr>
          <a:lstStyle/>
          <a:p>
            <a:r>
              <a:rPr lang="en-GB" sz="1400" b="1" dirty="0" err="1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400" b="1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</a:t>
            </a:r>
            <a:endParaRPr lang="en-GB" sz="1400" dirty="0">
              <a:solidFill>
                <a:srgbClr val="3500D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Browsing and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Imputed/chip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Disease endpoints and 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Minimum phenotype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Longitudinal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CC2DDA-738F-7A4E-9672-2374E719B9AF}"/>
              </a:ext>
            </a:extLst>
          </p:cNvPr>
          <p:cNvSpPr txBox="1"/>
          <p:nvPr/>
        </p:nvSpPr>
        <p:spPr>
          <a:xfrm>
            <a:off x="7617661" y="2718215"/>
            <a:ext cx="29330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400" b="1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results</a:t>
            </a:r>
            <a:endParaRPr lang="en-GB" sz="1400" dirty="0">
              <a:solidFill>
                <a:srgbClr val="3500D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Browsing and discovery, </a:t>
            </a:r>
            <a:r>
              <a:rPr lang="en-GB" sz="1400" dirty="0" err="1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PheWeb</a:t>
            </a:r>
            <a:b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https://results.finngen.fi</a:t>
            </a:r>
            <a:endParaRPr lang="en-GB" sz="1400" dirty="0">
              <a:solidFill>
                <a:srgbClr val="3500D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1400" dirty="0">
              <a:solidFill>
                <a:srgbClr val="3500D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1400" dirty="0">
              <a:solidFill>
                <a:srgbClr val="3500D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0B5214-E456-9B45-802B-B0A0AA486C7C}"/>
              </a:ext>
            </a:extLst>
          </p:cNvPr>
          <p:cNvSpPr txBox="1"/>
          <p:nvPr/>
        </p:nvSpPr>
        <p:spPr>
          <a:xfrm>
            <a:off x="573720" y="2718215"/>
            <a:ext cx="23356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Raw data </a:t>
            </a:r>
            <a:endParaRPr lang="en-GB" sz="1400" dirty="0">
              <a:solidFill>
                <a:srgbClr val="3500D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Processing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Raw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Raw registry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7BAB4-3342-6B44-BDA5-ECFBF87000E4}"/>
              </a:ext>
            </a:extLst>
          </p:cNvPr>
          <p:cNvSpPr txBox="1"/>
          <p:nvPr/>
        </p:nvSpPr>
        <p:spPr>
          <a:xfrm>
            <a:off x="599699" y="5789846"/>
            <a:ext cx="2153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THL server and </a:t>
            </a:r>
            <a:r>
              <a:rPr lang="en-GB" sz="1400" b="1" dirty="0" err="1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400" b="1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Factory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CFFF17-6B50-F240-BE3C-98595C5F22D8}"/>
              </a:ext>
            </a:extLst>
          </p:cNvPr>
          <p:cNvSpPr/>
          <p:nvPr/>
        </p:nvSpPr>
        <p:spPr>
          <a:xfrm>
            <a:off x="404813" y="2548951"/>
            <a:ext cx="6662151" cy="3841229"/>
          </a:xfrm>
          <a:prstGeom prst="rect">
            <a:avLst/>
          </a:prstGeom>
          <a:noFill/>
          <a:ln w="19050">
            <a:solidFill>
              <a:srgbClr val="350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24AFC6-A262-8E49-83D1-7720D9D42F1F}"/>
              </a:ext>
            </a:extLst>
          </p:cNvPr>
          <p:cNvSpPr/>
          <p:nvPr/>
        </p:nvSpPr>
        <p:spPr>
          <a:xfrm>
            <a:off x="7343397" y="2548951"/>
            <a:ext cx="3397208" cy="3834047"/>
          </a:xfrm>
          <a:prstGeom prst="rect">
            <a:avLst/>
          </a:prstGeom>
          <a:noFill/>
          <a:ln w="19050">
            <a:solidFill>
              <a:srgbClr val="3500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4238C2-A255-E84B-A1D0-99DF94984C9E}"/>
              </a:ext>
            </a:extLst>
          </p:cNvPr>
          <p:cNvCxnSpPr>
            <a:cxnSpLocks/>
          </p:cNvCxnSpPr>
          <p:nvPr/>
        </p:nvCxnSpPr>
        <p:spPr>
          <a:xfrm>
            <a:off x="3029611" y="2548951"/>
            <a:ext cx="0" cy="3842037"/>
          </a:xfrm>
          <a:prstGeom prst="line">
            <a:avLst/>
          </a:prstGeom>
          <a:ln w="19050">
            <a:solidFill>
              <a:srgbClr val="3500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4">
            <a:extLst>
              <a:ext uri="{FF2B5EF4-FFF2-40B4-BE49-F238E27FC236}">
                <a16:creationId xmlns:a16="http://schemas.microsoft.com/office/drawing/2014/main" id="{A388BCC5-55A9-4046-9FE0-F71CE49A8B16}"/>
              </a:ext>
            </a:extLst>
          </p:cNvPr>
          <p:cNvSpPr txBox="1">
            <a:spLocks/>
          </p:cNvSpPr>
          <p:nvPr/>
        </p:nvSpPr>
        <p:spPr bwMode="auto">
          <a:xfrm>
            <a:off x="404813" y="2204816"/>
            <a:ext cx="6662150" cy="330428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3500D3"/>
                </a:solidFill>
                <a:latin typeface="Finlandica" pitchFamily="2" charset="77"/>
                <a:cs typeface="Futura Medium" panose="020B0602020204020303" pitchFamily="34" charset="-79"/>
              </a:rPr>
              <a:t>Individual level data</a:t>
            </a:r>
          </a:p>
        </p:txBody>
      </p:sp>
      <p:sp>
        <p:nvSpPr>
          <p:cNvPr id="24" name="Title 4">
            <a:extLst>
              <a:ext uri="{FF2B5EF4-FFF2-40B4-BE49-F238E27FC236}">
                <a16:creationId xmlns:a16="http://schemas.microsoft.com/office/drawing/2014/main" id="{B7049365-F3A6-8849-ACFC-EE24AA00704F}"/>
              </a:ext>
            </a:extLst>
          </p:cNvPr>
          <p:cNvSpPr txBox="1">
            <a:spLocks/>
          </p:cNvSpPr>
          <p:nvPr/>
        </p:nvSpPr>
        <p:spPr bwMode="auto">
          <a:xfrm>
            <a:off x="7343396" y="2204816"/>
            <a:ext cx="3397203" cy="330428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4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algn="l" defTabSz="91281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572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9144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3716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algn="l" defTabSz="91281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rgbClr val="3500D3"/>
                </a:solidFill>
                <a:latin typeface="Finlandica" pitchFamily="2" charset="77"/>
                <a:cs typeface="Futura Medium" panose="020B0602020204020303" pitchFamily="34" charset="-79"/>
              </a:rPr>
              <a:t>Aggregate data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30FBF14-9C97-1445-ADCE-704EDEB2321F}"/>
              </a:ext>
            </a:extLst>
          </p:cNvPr>
          <p:cNvCxnSpPr>
            <a:cxnSpLocks/>
          </p:cNvCxnSpPr>
          <p:nvPr/>
        </p:nvCxnSpPr>
        <p:spPr>
          <a:xfrm flipH="1">
            <a:off x="404814" y="5720609"/>
            <a:ext cx="6662149" cy="0"/>
          </a:xfrm>
          <a:prstGeom prst="line">
            <a:avLst/>
          </a:prstGeom>
          <a:ln w="12700" cap="rnd">
            <a:solidFill>
              <a:srgbClr val="3500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D9C578-9F0E-DA4A-B91C-BD5F86562635}"/>
              </a:ext>
            </a:extLst>
          </p:cNvPr>
          <p:cNvGrpSpPr/>
          <p:nvPr/>
        </p:nvGrpSpPr>
        <p:grpSpPr>
          <a:xfrm>
            <a:off x="2841901" y="3092278"/>
            <a:ext cx="403271" cy="425582"/>
            <a:chOff x="2862093" y="4019414"/>
            <a:chExt cx="403271" cy="425582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F6B648-996C-424D-BC12-AE2689A6CA8C}"/>
                </a:ext>
              </a:extLst>
            </p:cNvPr>
            <p:cNvSpPr/>
            <p:nvPr/>
          </p:nvSpPr>
          <p:spPr>
            <a:xfrm>
              <a:off x="3001386" y="4019414"/>
              <a:ext cx="202461" cy="425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BD7E0891-4EB5-454A-BF12-244B59ECB5F7}"/>
                </a:ext>
              </a:extLst>
            </p:cNvPr>
            <p:cNvSpPr/>
            <p:nvPr/>
          </p:nvSpPr>
          <p:spPr>
            <a:xfrm>
              <a:off x="2862093" y="4099340"/>
              <a:ext cx="403271" cy="239993"/>
            </a:xfrm>
            <a:prstGeom prst="rightArrow">
              <a:avLst/>
            </a:prstGeom>
            <a:solidFill>
              <a:srgbClr val="3500D3"/>
            </a:solidFill>
            <a:ln>
              <a:solidFill>
                <a:srgbClr val="3500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8BA742-7018-B541-A8C6-BF445D8597FC}"/>
              </a:ext>
            </a:extLst>
          </p:cNvPr>
          <p:cNvGrpSpPr/>
          <p:nvPr/>
        </p:nvGrpSpPr>
        <p:grpSpPr>
          <a:xfrm>
            <a:off x="7030043" y="3079409"/>
            <a:ext cx="524117" cy="425582"/>
            <a:chOff x="2862093" y="4019414"/>
            <a:chExt cx="524117" cy="42558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5FEAA2-7352-0943-A2B3-F7417D114142}"/>
                </a:ext>
              </a:extLst>
            </p:cNvPr>
            <p:cNvSpPr/>
            <p:nvPr/>
          </p:nvSpPr>
          <p:spPr>
            <a:xfrm>
              <a:off x="2862093" y="4019414"/>
              <a:ext cx="524117" cy="4255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8393590E-7208-2D4F-919B-F782969B81C0}"/>
                </a:ext>
              </a:extLst>
            </p:cNvPr>
            <p:cNvSpPr/>
            <p:nvPr/>
          </p:nvSpPr>
          <p:spPr>
            <a:xfrm>
              <a:off x="2862093" y="4099340"/>
              <a:ext cx="403271" cy="239993"/>
            </a:xfrm>
            <a:prstGeom prst="rightArrow">
              <a:avLst/>
            </a:prstGeom>
            <a:solidFill>
              <a:srgbClr val="3500D3"/>
            </a:solidFill>
            <a:ln>
              <a:solidFill>
                <a:srgbClr val="3500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194AF64-2D4D-3847-8A4D-2FC5535F9460}"/>
              </a:ext>
            </a:extLst>
          </p:cNvPr>
          <p:cNvCxnSpPr>
            <a:cxnSpLocks/>
          </p:cNvCxnSpPr>
          <p:nvPr/>
        </p:nvCxnSpPr>
        <p:spPr>
          <a:xfrm flipH="1">
            <a:off x="404813" y="4108217"/>
            <a:ext cx="6662149" cy="0"/>
          </a:xfrm>
          <a:prstGeom prst="line">
            <a:avLst/>
          </a:prstGeom>
          <a:ln w="12700" cap="rnd">
            <a:solidFill>
              <a:srgbClr val="3500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2FAAE11-8F94-9146-B04C-39C2CB35F1DA}"/>
              </a:ext>
            </a:extLst>
          </p:cNvPr>
          <p:cNvSpPr/>
          <p:nvPr/>
        </p:nvSpPr>
        <p:spPr>
          <a:xfrm>
            <a:off x="573720" y="4307766"/>
            <a:ext cx="19501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</a:t>
            </a:r>
          </a:p>
          <a:p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Administrators only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A54D13-C937-6949-A33D-058859251C52}"/>
              </a:ext>
            </a:extLst>
          </p:cNvPr>
          <p:cNvSpPr/>
          <p:nvPr/>
        </p:nvSpPr>
        <p:spPr>
          <a:xfrm>
            <a:off x="3480458" y="4302114"/>
            <a:ext cx="353894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</a:t>
            </a:r>
          </a:p>
          <a:p>
            <a:pPr marL="342900" indent="-342900">
              <a:buAutoNum type="arabicPeriod"/>
            </a:pPr>
            <a:r>
              <a:rPr lang="en-GB" sz="1400" dirty="0" err="1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partners</a:t>
            </a:r>
          </a:p>
          <a:p>
            <a:pPr marL="342900" indent="-342900">
              <a:buAutoNum type="arabicPeriod"/>
            </a:pP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Analysts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itchFamily="2" charset="2"/>
              </a:rPr>
              <a:t>Heavier user identification</a:t>
            </a:r>
            <a:endParaRPr lang="en-GB" sz="1400" dirty="0">
              <a:solidFill>
                <a:srgbClr val="3500D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1400" b="1" dirty="0">
              <a:solidFill>
                <a:srgbClr val="3500D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292D2C-193F-E243-A5B9-89D49BA42A81}"/>
              </a:ext>
            </a:extLst>
          </p:cNvPr>
          <p:cNvSpPr/>
          <p:nvPr/>
        </p:nvSpPr>
        <p:spPr>
          <a:xfrm>
            <a:off x="7550125" y="4305137"/>
            <a:ext cx="2933068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</a:t>
            </a:r>
          </a:p>
          <a:p>
            <a:pPr marL="342900" indent="-342900">
              <a:buAutoNum type="arabicPeriod"/>
            </a:pPr>
            <a:r>
              <a:rPr lang="en-GB" sz="1400" dirty="0" err="1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partners</a:t>
            </a:r>
          </a:p>
          <a:p>
            <a:pPr marL="342900" indent="-342900">
              <a:buAutoNum type="arabicPeriod"/>
            </a:pP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”Tier 2” partners (restricted)</a:t>
            </a:r>
          </a:p>
          <a:p>
            <a:pPr marL="342900" indent="-342900">
              <a:buAutoNum type="arabicPeriod"/>
            </a:pP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Academic research partners</a:t>
            </a:r>
          </a:p>
          <a:p>
            <a:pPr marL="342900" indent="-342900">
              <a:buAutoNum type="arabicPeriod"/>
            </a:pPr>
            <a:r>
              <a:rPr lang="en-GB" sz="1400" dirty="0">
                <a:solidFill>
                  <a:srgbClr val="3500D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Others?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A32483B-6C73-C540-A1E6-EEFC4F4F3BDC}"/>
              </a:ext>
            </a:extLst>
          </p:cNvPr>
          <p:cNvCxnSpPr>
            <a:cxnSpLocks/>
          </p:cNvCxnSpPr>
          <p:nvPr/>
        </p:nvCxnSpPr>
        <p:spPr>
          <a:xfrm flipH="1">
            <a:off x="7336092" y="4108217"/>
            <a:ext cx="3404506" cy="0"/>
          </a:xfrm>
          <a:prstGeom prst="line">
            <a:avLst/>
          </a:prstGeom>
          <a:ln w="12700" cap="rnd">
            <a:solidFill>
              <a:srgbClr val="3500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765EC7-B465-F642-95D3-5A4211B673B3}"/>
              </a:ext>
            </a:extLst>
          </p:cNvPr>
          <p:cNvCxnSpPr>
            <a:cxnSpLocks/>
          </p:cNvCxnSpPr>
          <p:nvPr/>
        </p:nvCxnSpPr>
        <p:spPr>
          <a:xfrm flipH="1">
            <a:off x="7343396" y="5720609"/>
            <a:ext cx="3404506" cy="0"/>
          </a:xfrm>
          <a:prstGeom prst="line">
            <a:avLst/>
          </a:prstGeom>
          <a:ln w="12700" cap="rnd">
            <a:solidFill>
              <a:srgbClr val="3500D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hlinkClick r:id="" action="ppaction://noaction"/>
            <a:extLst>
              <a:ext uri="{FF2B5EF4-FFF2-40B4-BE49-F238E27FC236}">
                <a16:creationId xmlns:a16="http://schemas.microsoft.com/office/drawing/2014/main" id="{A4251350-4146-DB40-9F95-6E2AC6BBC3A7}"/>
              </a:ext>
            </a:extLst>
          </p:cNvPr>
          <p:cNvSpPr/>
          <p:nvPr/>
        </p:nvSpPr>
        <p:spPr>
          <a:xfrm>
            <a:off x="8672432" y="336552"/>
            <a:ext cx="2227345" cy="734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grpSp>
        <p:nvGrpSpPr>
          <p:cNvPr id="43" name="Google Shape;253;p31">
            <a:extLst>
              <a:ext uri="{FF2B5EF4-FFF2-40B4-BE49-F238E27FC236}">
                <a16:creationId xmlns:a16="http://schemas.microsoft.com/office/drawing/2014/main" id="{1309D476-8110-4F44-AED5-9287F96216D8}"/>
              </a:ext>
            </a:extLst>
          </p:cNvPr>
          <p:cNvGrpSpPr/>
          <p:nvPr/>
        </p:nvGrpSpPr>
        <p:grpSpPr>
          <a:xfrm>
            <a:off x="5709802" y="5824649"/>
            <a:ext cx="338837" cy="434692"/>
            <a:chOff x="4986700" y="3167425"/>
            <a:chExt cx="1465200" cy="1879691"/>
          </a:xfrm>
          <a:solidFill>
            <a:srgbClr val="C00000"/>
          </a:solidFill>
        </p:grpSpPr>
        <p:sp>
          <p:nvSpPr>
            <p:cNvPr id="45" name="Google Shape;254;p31">
              <a:extLst>
                <a:ext uri="{FF2B5EF4-FFF2-40B4-BE49-F238E27FC236}">
                  <a16:creationId xmlns:a16="http://schemas.microsoft.com/office/drawing/2014/main" id="{2CE957E2-47C6-414B-A980-B4BC0B945E30}"/>
                </a:ext>
              </a:extLst>
            </p:cNvPr>
            <p:cNvSpPr/>
            <p:nvPr/>
          </p:nvSpPr>
          <p:spPr>
            <a:xfrm>
              <a:off x="4986700" y="4305816"/>
              <a:ext cx="1465200" cy="741300"/>
            </a:xfrm>
            <a:prstGeom prst="can">
              <a:avLst>
                <a:gd name="adj" fmla="val 50000"/>
              </a:avLst>
            </a:prstGeom>
            <a:grpFill/>
            <a:ln w="19050" cap="flat" cmpd="sng">
              <a:solidFill>
                <a:srgbClr val="294F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dirty="0"/>
            </a:p>
          </p:txBody>
        </p:sp>
        <p:sp>
          <p:nvSpPr>
            <p:cNvPr id="46" name="Google Shape;255;p31">
              <a:extLst>
                <a:ext uri="{FF2B5EF4-FFF2-40B4-BE49-F238E27FC236}">
                  <a16:creationId xmlns:a16="http://schemas.microsoft.com/office/drawing/2014/main" id="{63E05527-F832-2E47-A4A7-7DF832B82F7D}"/>
                </a:ext>
              </a:extLst>
            </p:cNvPr>
            <p:cNvSpPr/>
            <p:nvPr/>
          </p:nvSpPr>
          <p:spPr>
            <a:xfrm>
              <a:off x="4986700" y="3736620"/>
              <a:ext cx="1465200" cy="741300"/>
            </a:xfrm>
            <a:prstGeom prst="can">
              <a:avLst>
                <a:gd name="adj" fmla="val 50000"/>
              </a:avLst>
            </a:prstGeom>
            <a:grpFill/>
            <a:ln w="19050" cap="flat" cmpd="sng">
              <a:solidFill>
                <a:srgbClr val="294F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dirty="0"/>
            </a:p>
          </p:txBody>
        </p:sp>
        <p:sp>
          <p:nvSpPr>
            <p:cNvPr id="47" name="Google Shape;256;p31">
              <a:extLst>
                <a:ext uri="{FF2B5EF4-FFF2-40B4-BE49-F238E27FC236}">
                  <a16:creationId xmlns:a16="http://schemas.microsoft.com/office/drawing/2014/main" id="{59F8A885-DE6B-584F-A782-C5B809504056}"/>
                </a:ext>
              </a:extLst>
            </p:cNvPr>
            <p:cNvSpPr/>
            <p:nvPr/>
          </p:nvSpPr>
          <p:spPr>
            <a:xfrm>
              <a:off x="4986700" y="3167425"/>
              <a:ext cx="1465200" cy="741300"/>
            </a:xfrm>
            <a:prstGeom prst="can">
              <a:avLst>
                <a:gd name="adj" fmla="val 50000"/>
              </a:avLst>
            </a:prstGeom>
            <a:grpFill/>
            <a:ln w="19050" cap="flat" cmpd="sng">
              <a:solidFill>
                <a:srgbClr val="294F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dirty="0"/>
            </a:p>
          </p:txBody>
        </p:sp>
      </p:grpSp>
      <p:grpSp>
        <p:nvGrpSpPr>
          <p:cNvPr id="48" name="Google Shape;271;p31">
            <a:extLst>
              <a:ext uri="{FF2B5EF4-FFF2-40B4-BE49-F238E27FC236}">
                <a16:creationId xmlns:a16="http://schemas.microsoft.com/office/drawing/2014/main" id="{5508C05F-6014-7140-AEB5-51E7BAD69E12}"/>
              </a:ext>
            </a:extLst>
          </p:cNvPr>
          <p:cNvGrpSpPr/>
          <p:nvPr/>
        </p:nvGrpSpPr>
        <p:grpSpPr>
          <a:xfrm>
            <a:off x="10067562" y="5834458"/>
            <a:ext cx="338837" cy="434692"/>
            <a:chOff x="3735410" y="3167425"/>
            <a:chExt cx="1465200" cy="1879691"/>
          </a:xfrm>
          <a:solidFill>
            <a:schemeClr val="accent2">
              <a:lumMod val="75000"/>
            </a:schemeClr>
          </a:solidFill>
        </p:grpSpPr>
        <p:sp>
          <p:nvSpPr>
            <p:cNvPr id="49" name="Google Shape;272;p31">
              <a:extLst>
                <a:ext uri="{FF2B5EF4-FFF2-40B4-BE49-F238E27FC236}">
                  <a16:creationId xmlns:a16="http://schemas.microsoft.com/office/drawing/2014/main" id="{CD9AF9FD-395A-FD45-BBE8-F1338E097211}"/>
                </a:ext>
              </a:extLst>
            </p:cNvPr>
            <p:cNvSpPr/>
            <p:nvPr/>
          </p:nvSpPr>
          <p:spPr>
            <a:xfrm>
              <a:off x="3735410" y="4305816"/>
              <a:ext cx="1465200" cy="741300"/>
            </a:xfrm>
            <a:prstGeom prst="can">
              <a:avLst>
                <a:gd name="adj" fmla="val 50000"/>
              </a:avLst>
            </a:prstGeom>
            <a:grpFill/>
            <a:ln w="19050" cap="flat" cmpd="sng">
              <a:solidFill>
                <a:srgbClr val="294F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dirty="0"/>
            </a:p>
          </p:txBody>
        </p:sp>
        <p:sp>
          <p:nvSpPr>
            <p:cNvPr id="50" name="Google Shape;273;p31">
              <a:extLst>
                <a:ext uri="{FF2B5EF4-FFF2-40B4-BE49-F238E27FC236}">
                  <a16:creationId xmlns:a16="http://schemas.microsoft.com/office/drawing/2014/main" id="{B7E3D89C-FC9C-2241-9C55-14E017425AC2}"/>
                </a:ext>
              </a:extLst>
            </p:cNvPr>
            <p:cNvSpPr/>
            <p:nvPr/>
          </p:nvSpPr>
          <p:spPr>
            <a:xfrm>
              <a:off x="3735410" y="3736618"/>
              <a:ext cx="1465200" cy="741300"/>
            </a:xfrm>
            <a:prstGeom prst="can">
              <a:avLst>
                <a:gd name="adj" fmla="val 50000"/>
              </a:avLst>
            </a:prstGeom>
            <a:grpFill/>
            <a:ln w="19050" cap="flat" cmpd="sng">
              <a:solidFill>
                <a:srgbClr val="294F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dirty="0"/>
            </a:p>
          </p:txBody>
        </p:sp>
        <p:sp>
          <p:nvSpPr>
            <p:cNvPr id="51" name="Google Shape;274;p31">
              <a:extLst>
                <a:ext uri="{FF2B5EF4-FFF2-40B4-BE49-F238E27FC236}">
                  <a16:creationId xmlns:a16="http://schemas.microsoft.com/office/drawing/2014/main" id="{2ED67469-53C9-EE40-9C38-EFD2E9158E6D}"/>
                </a:ext>
              </a:extLst>
            </p:cNvPr>
            <p:cNvSpPr/>
            <p:nvPr/>
          </p:nvSpPr>
          <p:spPr>
            <a:xfrm>
              <a:off x="3735410" y="3167425"/>
              <a:ext cx="1465200" cy="741300"/>
            </a:xfrm>
            <a:prstGeom prst="can">
              <a:avLst>
                <a:gd name="adj" fmla="val 50000"/>
              </a:avLst>
            </a:prstGeom>
            <a:grpFill/>
            <a:ln w="19050" cap="flat" cmpd="sng">
              <a:solidFill>
                <a:srgbClr val="294F8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GB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1425750-D806-F148-8FDC-F5CD552DE961}"/>
              </a:ext>
            </a:extLst>
          </p:cNvPr>
          <p:cNvSpPr txBox="1"/>
          <p:nvPr/>
        </p:nvSpPr>
        <p:spPr>
          <a:xfrm>
            <a:off x="3480458" y="5799408"/>
            <a:ext cx="305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RED Library </a:t>
            </a:r>
            <a:br>
              <a:rPr lang="en-GB" sz="1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400" b="1" dirty="0">
                <a:solidFill>
                  <a:srgbClr val="C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Sandbox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AB8713-09E7-BF43-8FF6-4FAD3889CE58}"/>
              </a:ext>
            </a:extLst>
          </p:cNvPr>
          <p:cNvSpPr txBox="1"/>
          <p:nvPr/>
        </p:nvSpPr>
        <p:spPr>
          <a:xfrm>
            <a:off x="7622289" y="5784699"/>
            <a:ext cx="2788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FinnGen</a:t>
            </a: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GREEN Library </a:t>
            </a:r>
            <a:b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GB" sz="1400" b="1" dirty="0">
                <a:solidFill>
                  <a:schemeClr val="accent2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Sandbox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14B68-40A0-B44C-925F-A5E18E2E1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13" y="674688"/>
            <a:ext cx="10335785" cy="765175"/>
          </a:xfrm>
        </p:spPr>
        <p:txBody>
          <a:bodyPr/>
          <a:lstStyle/>
          <a:p>
            <a:r>
              <a:rPr lang="en-GB" dirty="0" err="1"/>
              <a:t>FinnGen</a:t>
            </a:r>
            <a:r>
              <a:rPr lang="en-GB" dirty="0"/>
              <a:t> data access levels and account types</a:t>
            </a:r>
          </a:p>
        </p:txBody>
      </p:sp>
    </p:spTree>
    <p:extLst>
      <p:ext uri="{BB962C8B-B14F-4D97-AF65-F5344CB8AC3E}">
        <p14:creationId xmlns:p14="http://schemas.microsoft.com/office/powerpoint/2010/main" val="3073028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62626"/>
      </a:dk1>
      <a:lt1>
        <a:srgbClr val="FFFFFF"/>
      </a:lt1>
      <a:dk2>
        <a:srgbClr val="262626"/>
      </a:dk2>
      <a:lt2>
        <a:srgbClr val="FFFFFF"/>
      </a:lt2>
      <a:accent1>
        <a:srgbClr val="4DB3C7"/>
      </a:accent1>
      <a:accent2>
        <a:srgbClr val="85CA46"/>
      </a:accent2>
      <a:accent3>
        <a:srgbClr val="F49D00"/>
      </a:accent3>
      <a:accent4>
        <a:srgbClr val="D2326B"/>
      </a:accent4>
      <a:accent5>
        <a:srgbClr val="3400D3"/>
      </a:accent5>
      <a:accent6>
        <a:srgbClr val="2096F2"/>
      </a:accent6>
      <a:hlink>
        <a:srgbClr val="2C3091"/>
      </a:hlink>
      <a:folHlink>
        <a:srgbClr val="00B0F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5D953462885C459EA2B2B1AC1E56F5" ma:contentTypeVersion="1" ma:contentTypeDescription="Create a new document." ma:contentTypeScope="" ma:versionID="9ac427c2e28f94151202ea833264e9ab">
  <xsd:schema xmlns:xsd="http://www.w3.org/2001/XMLSchema" xmlns:xs="http://www.w3.org/2001/XMLSchema" xmlns:p="http://schemas.microsoft.com/office/2006/metadata/properties" xmlns:ns2="863db2c0-bb07-4f41-974a-559c9bd37fdd" targetNamespace="http://schemas.microsoft.com/office/2006/metadata/properties" ma:root="true" ma:fieldsID="3e93633a209bdc861d07b5ef63e3ccce" ns2:_="">
    <xsd:import namespace="863db2c0-bb07-4f41-974a-559c9bd37fdd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3db2c0-bb07-4f41-974a-559c9bd37fd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6DE90A8-0E7A-41FC-9FD5-82B818CD87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3db2c0-bb07-4f41-974a-559c9bd37f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4E7C37-73D0-46E9-B22B-ECCAE406A5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C17B38-A4D2-4825-AB4F-922588EC99B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31441</TotalTime>
  <Words>1715</Words>
  <Application>Microsoft Macintosh PowerPoint</Application>
  <PresentationFormat>Widescreen</PresentationFormat>
  <Paragraphs>310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Courier</vt:lpstr>
      <vt:lpstr>Finlandica</vt:lpstr>
      <vt:lpstr>Gill Sans</vt:lpstr>
      <vt:lpstr>Open Sans</vt:lpstr>
      <vt:lpstr>Roboto</vt:lpstr>
      <vt:lpstr>Wingdings</vt:lpstr>
      <vt:lpstr>Office Theme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FinnGen Sandbox v8.1 for Data Access</vt:lpstr>
      <vt:lpstr>Sandbox Empowers FinnGen Users</vt:lpstr>
      <vt:lpstr>FinnGen data access levels and account types</vt:lpstr>
      <vt:lpstr>Green vs Red Libraries? </vt:lpstr>
      <vt:lpstr>FinnGen data access levels and account types</vt:lpstr>
      <vt:lpstr>PowerPoint Presentation</vt:lpstr>
      <vt:lpstr>PowerPoint Presentation</vt:lpstr>
      <vt:lpstr>Costs</vt:lpstr>
      <vt:lpstr>Costs</vt:lpstr>
      <vt:lpstr>Let’s try this together</vt:lpstr>
      <vt:lpstr>Help &amp; General info</vt:lpstr>
      <vt:lpstr>Emailing lists </vt:lpstr>
      <vt:lpstr>Custom data look-ups &amp; endpoint questions</vt:lpstr>
      <vt:lpstr>Data Protection</vt:lpstr>
      <vt:lpstr>PowerPoint Presentation</vt:lpstr>
      <vt:lpstr>PowerPoint Presentation</vt:lpstr>
    </vt:vector>
  </TitlesOfParts>
  <Company>Kaufmann Agency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FinnGen</dc:title>
  <dc:creator>pinja</dc:creator>
  <cp:lastModifiedBy>Veerapen, Kumar</cp:lastModifiedBy>
  <cp:revision>1299</cp:revision>
  <cp:lastPrinted>2018-06-08T04:37:33Z</cp:lastPrinted>
  <dcterms:created xsi:type="dcterms:W3CDTF">2015-10-12T07:46:28Z</dcterms:created>
  <dcterms:modified xsi:type="dcterms:W3CDTF">2021-12-08T17:55:49Z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0x0101005B5D953462885C459EA2B2B1AC1E56F5</vt:lpwstr>
  </property>
</Properties>
</file>